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38" r:id="rId3"/>
    <p:sldId id="260" r:id="rId4"/>
    <p:sldId id="339" r:id="rId5"/>
    <p:sldId id="340" r:id="rId6"/>
    <p:sldId id="341" r:id="rId7"/>
    <p:sldId id="342" r:id="rId8"/>
    <p:sldId id="265" r:id="rId9"/>
    <p:sldId id="266" r:id="rId10"/>
    <p:sldId id="343" r:id="rId11"/>
    <p:sldId id="344" r:id="rId12"/>
    <p:sldId id="269" r:id="rId13"/>
    <p:sldId id="345" r:id="rId14"/>
    <p:sldId id="346" r:id="rId15"/>
    <p:sldId id="347" r:id="rId16"/>
    <p:sldId id="348" r:id="rId17"/>
    <p:sldId id="274" r:id="rId18"/>
    <p:sldId id="349" r:id="rId19"/>
    <p:sldId id="278" r:id="rId20"/>
    <p:sldId id="350" r:id="rId21"/>
    <p:sldId id="277" r:id="rId22"/>
    <p:sldId id="279" r:id="rId23"/>
    <p:sldId id="351"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46"/>
    <p:restoredTop sz="85703"/>
  </p:normalViewPr>
  <p:slideViewPr>
    <p:cSldViewPr snapToGrid="0" snapToObjects="1">
      <p:cViewPr varScale="1">
        <p:scale>
          <a:sx n="45" d="100"/>
          <a:sy n="45" d="100"/>
        </p:scale>
        <p:origin x="192" y="3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rtigo.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lvl1pPr>
              <a:defRPr sz="2800"/>
            </a:lvl1pPr>
          </a:lstStyle>
          <a:p>
            <a:r>
              <a:t>They might misunderstand the directions or make mistakes due to personal bias or lack of experience with the subject matter.</a:t>
            </a:r>
          </a:p>
        </p:txBody>
      </p:sp>
    </p:spTree>
    <p:extLst>
      <p:ext uri="{BB962C8B-B14F-4D97-AF65-F5344CB8AC3E}">
        <p14:creationId xmlns:p14="http://schemas.microsoft.com/office/powerpoint/2010/main" val="63043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What’s the range of possible values for tau?</a:t>
            </a:r>
          </a:p>
        </p:txBody>
      </p:sp>
    </p:spTree>
    <p:extLst>
      <p:ext uri="{BB962C8B-B14F-4D97-AF65-F5344CB8AC3E}">
        <p14:creationId xmlns:p14="http://schemas.microsoft.com/office/powerpoint/2010/main" val="330819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31</a:t>
            </a:fld>
            <a:endParaRPr lang="en-US"/>
          </a:p>
        </p:txBody>
      </p:sp>
    </p:spTree>
    <p:extLst>
      <p:ext uri="{BB962C8B-B14F-4D97-AF65-F5344CB8AC3E}">
        <p14:creationId xmlns:p14="http://schemas.microsoft.com/office/powerpoint/2010/main" val="87199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X-axis is number of combined judgments</a:t>
            </a:r>
          </a:p>
          <a:p>
            <a:r>
              <a:t>Green line is expert-expert correlation</a:t>
            </a:r>
          </a:p>
        </p:txBody>
      </p:sp>
    </p:spTree>
    <p:extLst>
      <p:ext uri="{BB962C8B-B14F-4D97-AF65-F5344CB8AC3E}">
        <p14:creationId xmlns:p14="http://schemas.microsoft.com/office/powerpoint/2010/main" val="361348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What do you notice about this graph?</a:t>
            </a:r>
          </a:p>
          <a:p>
            <a:r>
              <a:t>* A few annotators create most of the annotations</a:t>
            </a:r>
          </a:p>
          <a:p>
            <a:r>
              <a:t>* People who do the most aren’t doing a good job</a:t>
            </a:r>
          </a:p>
        </p:txBody>
      </p:sp>
    </p:spTree>
    <p:extLst>
      <p:ext uri="{BB962C8B-B14F-4D97-AF65-F5344CB8AC3E}">
        <p14:creationId xmlns:p14="http://schemas.microsoft.com/office/powerpoint/2010/main" val="427929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0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Lazear studied of workers who installed windshields on a production line</a:t>
            </a:r>
          </a:p>
          <a:p>
            <a:r>
              <a:t>Switched from pay per hour to pay per unit during a year and a half</a:t>
            </a:r>
          </a:p>
          <a:p>
            <a:r>
              <a:t>Individual productivity for workers who started hourly and switched to per-unit increased by 20%</a:t>
            </a:r>
          </a:p>
          <a:p>
            <a:r>
              <a:t>Conclusion: performance-based pay schemes can elicit improved performance</a:t>
            </a:r>
          </a:p>
        </p:txBody>
      </p:sp>
    </p:spTree>
    <p:extLst>
      <p:ext uri="{BB962C8B-B14F-4D97-AF65-F5344CB8AC3E}">
        <p14:creationId xmlns:p14="http://schemas.microsoft.com/office/powerpoint/2010/main" val="191476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“intrinsic motivation” (e.g. enjoyment, desire to help out, social norms)</a:t>
            </a:r>
          </a:p>
          <a:p>
            <a:r>
              <a:t>Example from Wisdom of Crowds of day care center charging parents who were late in picking up their kids</a:t>
            </a:r>
          </a:p>
        </p:txBody>
      </p:sp>
    </p:spTree>
    <p:extLst>
      <p:ext uri="{BB962C8B-B14F-4D97-AF65-F5344CB8AC3E}">
        <p14:creationId xmlns:p14="http://schemas.microsoft.com/office/powerpoint/2010/main" val="374746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r>
              <a:t>assign participants to a relatively high number of experimental conditions, as well as check the robustness of findings </a:t>
            </a:r>
          </a:p>
        </p:txBody>
      </p:sp>
    </p:spTree>
    <p:extLst>
      <p:ext uri="{BB962C8B-B14F-4D97-AF65-F5344CB8AC3E}">
        <p14:creationId xmlns:p14="http://schemas.microsoft.com/office/powerpoint/2010/main" val="22095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They had a practice run with feedback that told them what to look for, and whether their guess was right.</a:t>
            </a:r>
          </a:p>
        </p:txBody>
      </p:sp>
    </p:spTree>
    <p:extLst>
      <p:ext uri="{BB962C8B-B14F-4D97-AF65-F5344CB8AC3E}">
        <p14:creationId xmlns:p14="http://schemas.microsoft.com/office/powerpoint/2010/main" val="366812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These results, in other words, are completely consistent with standard economic theory, which predicts that the more a person is paid to do X, the more of X they will do</a:t>
            </a:r>
          </a:p>
        </p:txBody>
      </p:sp>
    </p:spTree>
    <p:extLst>
      <p:ext uri="{BB962C8B-B14F-4D97-AF65-F5344CB8AC3E}">
        <p14:creationId xmlns:p14="http://schemas.microsoft.com/office/powerpoint/2010/main" val="85858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blocks taboo words’ singular/plural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262885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r>
              <a:t>increasing compensation did not improve accuracy</a:t>
            </a:r>
          </a:p>
        </p:txBody>
      </p:sp>
    </p:spTree>
    <p:extLst>
      <p:ext uri="{BB962C8B-B14F-4D97-AF65-F5344CB8AC3E}">
        <p14:creationId xmlns:p14="http://schemas.microsoft.com/office/powerpoint/2010/main" val="274580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Post-hoc survey shows perceived value of the task increases with the actual pay, but is always slightly greater than the actual pay received.</a:t>
            </a:r>
          </a:p>
        </p:txBody>
      </p:sp>
    </p:spTree>
    <p:extLst>
      <p:ext uri="{BB962C8B-B14F-4D97-AF65-F5344CB8AC3E}">
        <p14:creationId xmlns:p14="http://schemas.microsoft.com/office/powerpoint/2010/main" val="130588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t>but because participants did not know how many words from the list could actually be found in the puzzle,</a:t>
            </a:r>
          </a:p>
          <a:p>
            <a:r>
              <a:t>they could not be certain that they had found all the words.</a:t>
            </a:r>
          </a:p>
        </p:txBody>
      </p:sp>
    </p:spTree>
    <p:extLst>
      <p:ext uri="{BB962C8B-B14F-4D97-AF65-F5344CB8AC3E}">
        <p14:creationId xmlns:p14="http://schemas.microsoft.com/office/powerpoint/2010/main" val="145768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r>
              <a:t>Completed more puzzles if paid, but not more on the basis of whether it was per word or per puzzle.</a:t>
            </a:r>
          </a:p>
          <a:p>
            <a:endParaRPr/>
          </a:p>
          <a:p>
            <a:r>
              <a:t>ccb - todo - recreate these graphs as vector graphics</a:t>
            </a:r>
          </a:p>
        </p:txBody>
      </p:sp>
    </p:spTree>
    <p:extLst>
      <p:ext uri="{BB962C8B-B14F-4D97-AF65-F5344CB8AC3E}">
        <p14:creationId xmlns:p14="http://schemas.microsoft.com/office/powerpoint/2010/main" val="1776217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Participants were paid more in total (solid line) but found fewer words per puzzle (dashed line) in the pay per-word condition than in the pay per-puzzle condition.</a:t>
            </a:r>
          </a:p>
        </p:txBody>
      </p:sp>
    </p:spTree>
    <p:extLst>
      <p:ext uri="{BB962C8B-B14F-4D97-AF65-F5344CB8AC3E}">
        <p14:creationId xmlns:p14="http://schemas.microsoft.com/office/powerpoint/2010/main" val="220984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No Pay = No anchoring effect</a:t>
            </a:r>
          </a:p>
        </p:txBody>
      </p:sp>
    </p:spTree>
    <p:extLst>
      <p:ext uri="{BB962C8B-B14F-4D97-AF65-F5344CB8AC3E}">
        <p14:creationId xmlns:p14="http://schemas.microsoft.com/office/powerpoint/2010/main" val="164105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en-US" u="sng" dirty="0">
                <a:hlinkClick r:id="rId3"/>
              </a:rPr>
              <a:t>http://www.artigo.org</a:t>
            </a:r>
            <a:r>
              <a:rPr lang="en-US" dirty="0"/>
              <a:t> </a:t>
            </a:r>
            <a:r>
              <a:rPr dirty="0"/>
              <a:t>for current demo</a:t>
            </a:r>
          </a:p>
        </p:txBody>
      </p:sp>
    </p:spTree>
    <p:extLst>
      <p:ext uri="{BB962C8B-B14F-4D97-AF65-F5344CB8AC3E}">
        <p14:creationId xmlns:p14="http://schemas.microsoft.com/office/powerpoint/2010/main" val="174844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u="sng">
                <a:hlinkClick r:id="" action="ppaction://noaction"/>
              </a:rPr>
              <a:t>https://en.wikipedia.org/wiki/Google_Image_Labeler</a:t>
            </a:r>
          </a:p>
          <a:p>
            <a:endParaRPr u="sng">
              <a:hlinkClick r:id="" action="ppaction://noaction"/>
            </a:endParaRPr>
          </a:p>
          <a:p>
            <a:r>
              <a:t>Less than a month after the launch, the game began to be abused.[6] It appeared that Google was getting spammed with words from the following list: </a:t>
            </a:r>
          </a:p>
          <a:p>
            <a:r>
              <a:t>abrasives, accretion, bequeathing, carcinoma, congenita, diphosphonate, entrepreneurialism, forbearance, and googley. </a:t>
            </a:r>
          </a:p>
          <a:p>
            <a:r>
              <a:t>Because players could see the responses of their partner at the end of each round, they learned that other players were using these words. Some then incorporated these words into their answers for entertainment and increased scores. </a:t>
            </a:r>
          </a:p>
          <a:p>
            <a:r>
              <a:t>On or before February 7, 2007, Google changed the game to cut down on the abuse. The words on the list above were filtered out. Also, certain images that had become triggers for the random words came with an immediate "Your Partner Wants to Pass." In the game revision of March 13, 2007, the "trigger images" were temporarily removed.</a:t>
            </a:r>
          </a:p>
          <a:p>
            <a:endParaRPr/>
          </a:p>
          <a:p>
            <a:pPr defTabSz="457200">
              <a:spcBef>
                <a:spcPts val="600"/>
              </a:spcBef>
              <a:defRPr sz="2300" i="1">
                <a:latin typeface="Helvetica"/>
                <a:ea typeface="Helvetica"/>
                <a:cs typeface="Helvetica"/>
                <a:sym typeface="Helvetica"/>
              </a:defRPr>
            </a:pPr>
            <a:endParaRPr/>
          </a:p>
        </p:txBody>
      </p:sp>
    </p:spTree>
    <p:extLst>
      <p:ext uri="{BB962C8B-B14F-4D97-AF65-F5344CB8AC3E}">
        <p14:creationId xmlns:p14="http://schemas.microsoft.com/office/powerpoint/2010/main" val="154522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Success – 85% are good.</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7073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Task-based evaluation v. ability to recreate gold standard labels</a:t>
            </a:r>
          </a:p>
        </p:txBody>
      </p:sp>
    </p:spTree>
    <p:extLst>
      <p:ext uri="{BB962C8B-B14F-4D97-AF65-F5344CB8AC3E}">
        <p14:creationId xmlns:p14="http://schemas.microsoft.com/office/powerpoint/2010/main" val="329105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t>http://www.citeulike.org/user/dingdong1104/article/2762991</a:t>
            </a:r>
          </a:p>
        </p:txBody>
      </p:sp>
    </p:spTree>
    <p:extLst>
      <p:ext uri="{BB962C8B-B14F-4D97-AF65-F5344CB8AC3E}">
        <p14:creationId xmlns:p14="http://schemas.microsoft.com/office/powerpoint/2010/main" val="380615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t>http://www.citeulike.org/user/dingdong1104/article/2762991</a:t>
            </a:r>
          </a:p>
        </p:txBody>
      </p:sp>
    </p:spTree>
    <p:extLst>
      <p:ext uri="{BB962C8B-B14F-4D97-AF65-F5344CB8AC3E}">
        <p14:creationId xmlns:p14="http://schemas.microsoft.com/office/powerpoint/2010/main" val="337073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Here are a list of headlines with the Fear score for experts, non-experts.</a:t>
            </a:r>
          </a:p>
        </p:txBody>
      </p:sp>
    </p:spTree>
    <p:extLst>
      <p:ext uri="{BB962C8B-B14F-4D97-AF65-F5344CB8AC3E}">
        <p14:creationId xmlns:p14="http://schemas.microsoft.com/office/powerpoint/2010/main" val="897059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normAutofit/>
          </a:bodyPr>
          <a:lstStyle>
            <a:lvl1pPr>
              <a:defRPr>
                <a:latin typeface="Helvetica Neue Light"/>
                <a:ea typeface="Helvetica Neue Light"/>
                <a:cs typeface="Helvetica Neue Light"/>
                <a:sym typeface="Helvetica Neue Light"/>
              </a:defRPr>
            </a:lvl1pPr>
          </a:lstStyle>
          <a:p>
            <a:r>
              <a:rPr dirty="0"/>
              <a:t>Title Text</a:t>
            </a:r>
          </a:p>
        </p:txBody>
      </p:sp>
      <p:sp>
        <p:nvSpPr>
          <p:cNvPr id="21" name="Body Level One…"/>
          <p:cNvSpPr txBox="1">
            <a:spLocks noGrp="1"/>
          </p:cNvSpPr>
          <p:nvPr>
            <p:ph type="body" idx="1"/>
          </p:nvPr>
        </p:nvSpPr>
        <p:spPr>
          <a:xfrm>
            <a:off x="1190625" y="1946672"/>
            <a:ext cx="9810750"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28650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3/4/21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t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www.artigo.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Quality Control Part 1</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FC6B-D16C-054D-B35D-32C2F0333E54}"/>
              </a:ext>
            </a:extLst>
          </p:cNvPr>
          <p:cNvSpPr>
            <a:spLocks noGrp="1"/>
          </p:cNvSpPr>
          <p:nvPr>
            <p:ph type="title"/>
          </p:nvPr>
        </p:nvSpPr>
        <p:spPr/>
        <p:txBody>
          <a:bodyPr>
            <a:normAutofit/>
          </a:bodyPr>
          <a:lstStyle/>
          <a:p>
            <a:r>
              <a:rPr lang="en-US" sz="4000" dirty="0"/>
              <a:t>ESP’s Purpose is Good Labels for Search</a:t>
            </a:r>
          </a:p>
        </p:txBody>
      </p:sp>
      <p:sp>
        <p:nvSpPr>
          <p:cNvPr id="3" name="Content Placeholder 2">
            <a:extLst>
              <a:ext uri="{FF2B5EF4-FFF2-40B4-BE49-F238E27FC236}">
                <a16:creationId xmlns:a16="http://schemas.microsoft.com/office/drawing/2014/main" id="{CCF7C37D-DA74-4D48-A537-AA9F741A2783}"/>
              </a:ext>
            </a:extLst>
          </p:cNvPr>
          <p:cNvSpPr>
            <a:spLocks noGrp="1"/>
          </p:cNvSpPr>
          <p:nvPr>
            <p:ph idx="1"/>
          </p:nvPr>
        </p:nvSpPr>
        <p:spPr/>
        <p:txBody>
          <a:bodyPr/>
          <a:lstStyle/>
          <a:p>
            <a:pPr marL="342900" indent="-342900">
              <a:buFont typeface="Arial" panose="020B0604020202020204" pitchFamily="34" charset="0"/>
              <a:buChar char="•"/>
            </a:pPr>
            <a:r>
              <a:rPr lang="en-US" sz="3200" dirty="0"/>
              <a:t>Labels that players agree on tend to be “better”</a:t>
            </a:r>
          </a:p>
          <a:p>
            <a:pPr marL="342900" indent="-342900">
              <a:buFont typeface="Arial" panose="020B0604020202020204" pitchFamily="34" charset="0"/>
              <a:buChar char="•"/>
            </a:pPr>
            <a:r>
              <a:rPr lang="en-US" sz="3200" dirty="0"/>
              <a:t>ESP game disregards the labels that players don’t agree on</a:t>
            </a:r>
          </a:p>
          <a:p>
            <a:pPr marL="342900" indent="-342900">
              <a:buFont typeface="Arial" panose="020B0604020202020204" pitchFamily="34" charset="0"/>
              <a:buChar char="•"/>
            </a:pPr>
            <a:r>
              <a:rPr lang="en-US" sz="3200" dirty="0"/>
              <a:t>Can run the image through many pairs of players</a:t>
            </a:r>
          </a:p>
          <a:p>
            <a:pPr marL="342900" indent="-342900">
              <a:buFont typeface="Arial" panose="020B0604020202020204" pitchFamily="34" charset="0"/>
              <a:buChar char="•"/>
            </a:pPr>
            <a:r>
              <a:rPr lang="en-US" sz="3200" dirty="0"/>
              <a:t>Establish a threshold for good labels (permissive = 1 pair agrees, strict = 40 agree)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5481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64DC-AB5B-E94C-92D4-A1BD9368FF3C}"/>
              </a:ext>
            </a:extLst>
          </p:cNvPr>
          <p:cNvSpPr>
            <a:spLocks noGrp="1"/>
          </p:cNvSpPr>
          <p:nvPr>
            <p:ph type="title"/>
          </p:nvPr>
        </p:nvSpPr>
        <p:spPr/>
        <p:txBody>
          <a:bodyPr/>
          <a:lstStyle/>
          <a:p>
            <a:r>
              <a:rPr lang="en-US" dirty="0"/>
              <a:t>Are they any good?</a:t>
            </a:r>
          </a:p>
        </p:txBody>
      </p:sp>
      <p:sp>
        <p:nvSpPr>
          <p:cNvPr id="3" name="Content Placeholder 2">
            <a:extLst>
              <a:ext uri="{FF2B5EF4-FFF2-40B4-BE49-F238E27FC236}">
                <a16:creationId xmlns:a16="http://schemas.microsoft.com/office/drawing/2014/main" id="{AFE76016-BB3E-F84C-84F0-ACDDF0A6D88E}"/>
              </a:ext>
            </a:extLst>
          </p:cNvPr>
          <p:cNvSpPr>
            <a:spLocks noGrp="1"/>
          </p:cNvSpPr>
          <p:nvPr>
            <p:ph idx="1"/>
          </p:nvPr>
        </p:nvSpPr>
        <p:spPr/>
        <p:txBody>
          <a:bodyPr>
            <a:normAutofit/>
          </a:bodyPr>
          <a:lstStyle/>
          <a:p>
            <a:pPr marL="342900" indent="-342900">
              <a:buFont typeface="Arial" panose="020B0604020202020204" pitchFamily="34" charset="0"/>
              <a:buChar char="•"/>
            </a:pPr>
            <a:r>
              <a:rPr lang="en-US" sz="3200" dirty="0"/>
              <a:t>Are these labels good for search?</a:t>
            </a:r>
          </a:p>
          <a:p>
            <a:pPr marL="342900" indent="-342900">
              <a:buFont typeface="Arial" panose="020B0604020202020204" pitchFamily="34" charset="0"/>
              <a:buChar char="•"/>
            </a:pPr>
            <a:r>
              <a:rPr lang="en-US" sz="3200" dirty="0"/>
              <a:t>Is agreement indicative of better search labels?</a:t>
            </a:r>
          </a:p>
          <a:p>
            <a:pPr marL="342900" indent="-342900">
              <a:buFont typeface="Arial" panose="020B0604020202020204" pitchFamily="34" charset="0"/>
              <a:buChar char="•"/>
            </a:pPr>
            <a:r>
              <a:rPr lang="en-US" sz="3200" dirty="0"/>
              <a:t>Is cheating a problem for the ESP game?</a:t>
            </a:r>
          </a:p>
          <a:p>
            <a:pPr marL="342900" indent="-342900">
              <a:buFont typeface="Arial" panose="020B0604020202020204" pitchFamily="34" charset="0"/>
              <a:buChar char="•"/>
            </a:pPr>
            <a:r>
              <a:rPr lang="en-US" sz="3200" dirty="0"/>
              <a:t>How do they counter act it?</a:t>
            </a:r>
          </a:p>
        </p:txBody>
      </p:sp>
    </p:spTree>
    <p:extLst>
      <p:ext uri="{BB962C8B-B14F-4D97-AF65-F5344CB8AC3E}">
        <p14:creationId xmlns:p14="http://schemas.microsoft.com/office/powerpoint/2010/main" val="205963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google-image-labeler-in-action.png" descr="google-image-labeler-in-action.png"/>
          <p:cNvPicPr>
            <a:picLocks noChangeAspect="1"/>
          </p:cNvPicPr>
          <p:nvPr/>
        </p:nvPicPr>
        <p:blipFill>
          <a:blip r:embed="rId3"/>
          <a:stretch>
            <a:fillRect/>
          </a:stretch>
        </p:blipFill>
        <p:spPr>
          <a:xfrm>
            <a:off x="0" y="33866"/>
            <a:ext cx="12632466" cy="7027332"/>
          </a:xfrm>
          <a:prstGeom prst="rect">
            <a:avLst/>
          </a:prstGeom>
          <a:ln w="12700">
            <a:miter lim="400000"/>
          </a:ln>
        </p:spPr>
      </p:pic>
    </p:spTree>
    <p:extLst>
      <p:ext uri="{BB962C8B-B14F-4D97-AF65-F5344CB8AC3E}">
        <p14:creationId xmlns:p14="http://schemas.microsoft.com/office/powerpoint/2010/main" val="37573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02B0-93A1-AC49-8DE9-C21F598967B7}"/>
              </a:ext>
            </a:extLst>
          </p:cNvPr>
          <p:cNvSpPr>
            <a:spLocks noGrp="1"/>
          </p:cNvSpPr>
          <p:nvPr>
            <p:ph type="title"/>
          </p:nvPr>
        </p:nvSpPr>
        <p:spPr/>
        <p:txBody>
          <a:bodyPr/>
          <a:lstStyle/>
          <a:p>
            <a:r>
              <a:rPr lang="en-US" dirty="0"/>
              <a:t>Original Evaluation</a:t>
            </a:r>
          </a:p>
        </p:txBody>
      </p:sp>
      <p:sp>
        <p:nvSpPr>
          <p:cNvPr id="3" name="Content Placeholder 2">
            <a:extLst>
              <a:ext uri="{FF2B5EF4-FFF2-40B4-BE49-F238E27FC236}">
                <a16:creationId xmlns:a16="http://schemas.microsoft.com/office/drawing/2014/main" id="{5D9424BF-42D6-9F43-A030-2E2EB04BB636}"/>
              </a:ext>
            </a:extLst>
          </p:cNvPr>
          <p:cNvSpPr>
            <a:spLocks noGrp="1"/>
          </p:cNvSpPr>
          <p:nvPr>
            <p:ph sz="half" idx="1"/>
          </p:nvPr>
        </p:nvSpPr>
        <p:spPr/>
        <p:txBody>
          <a:bodyPr>
            <a:normAutofit/>
          </a:bodyPr>
          <a:lstStyle/>
          <a:p>
            <a:r>
              <a:rPr lang="en-US" sz="3200" dirty="0"/>
              <a:t>Pick 20 images at random that have at least 5 labels</a:t>
            </a:r>
          </a:p>
          <a:p>
            <a:r>
              <a:rPr lang="en-US" sz="3200" dirty="0"/>
              <a:t>15 people the images and agreed on labels</a:t>
            </a:r>
          </a:p>
          <a:p>
            <a:r>
              <a:rPr lang="en-US" sz="3200" dirty="0"/>
              <a:t>Do these have anything to do with the image?</a:t>
            </a:r>
          </a:p>
        </p:txBody>
      </p:sp>
      <p:pic>
        <p:nvPicPr>
          <p:cNvPr id="5" name="droppedImage.pdf" descr="droppedImage.pdf">
            <a:extLst>
              <a:ext uri="{FF2B5EF4-FFF2-40B4-BE49-F238E27FC236}">
                <a16:creationId xmlns:a16="http://schemas.microsoft.com/office/drawing/2014/main" id="{688C1C49-EBE2-4946-94DA-42D0E66810BF}"/>
              </a:ext>
            </a:extLst>
          </p:cNvPr>
          <p:cNvPicPr>
            <a:picLocks noGrp="1" noChangeAspect="1"/>
          </p:cNvPicPr>
          <p:nvPr>
            <p:ph sz="half" idx="2"/>
          </p:nvPr>
        </p:nvPicPr>
        <p:blipFill>
          <a:blip r:embed="rId3"/>
          <a:stretch>
            <a:fillRect/>
          </a:stretch>
        </p:blipFill>
        <p:spPr>
          <a:xfrm>
            <a:off x="6172200" y="2205778"/>
            <a:ext cx="5181600" cy="3591031"/>
          </a:xfrm>
          <a:prstGeom prst="rect">
            <a:avLst/>
          </a:prstGeom>
          <a:ln w="12700">
            <a:miter lim="400000"/>
          </a:ln>
        </p:spPr>
      </p:pic>
    </p:spTree>
    <p:extLst>
      <p:ext uri="{BB962C8B-B14F-4D97-AF65-F5344CB8AC3E}">
        <p14:creationId xmlns:p14="http://schemas.microsoft.com/office/powerpoint/2010/main" val="153759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8AE2-FF4D-A84D-8B92-28F6BEA5363A}"/>
              </a:ext>
            </a:extLst>
          </p:cNvPr>
          <p:cNvSpPr>
            <a:spLocks noGrp="1"/>
          </p:cNvSpPr>
          <p:nvPr>
            <p:ph type="title"/>
          </p:nvPr>
        </p:nvSpPr>
        <p:spPr/>
        <p:txBody>
          <a:bodyPr>
            <a:normAutofit/>
          </a:bodyPr>
          <a:lstStyle/>
          <a:p>
            <a:r>
              <a:rPr lang="en-US" sz="4000" dirty="0"/>
              <a:t>When is an image done?</a:t>
            </a:r>
          </a:p>
        </p:txBody>
      </p:sp>
      <p:sp>
        <p:nvSpPr>
          <p:cNvPr id="3" name="Content Placeholder 2">
            <a:extLst>
              <a:ext uri="{FF2B5EF4-FFF2-40B4-BE49-F238E27FC236}">
                <a16:creationId xmlns:a16="http://schemas.microsoft.com/office/drawing/2014/main" id="{74E6AEC2-EB4E-B745-B7C5-01B8F77CD0C2}"/>
              </a:ext>
            </a:extLst>
          </p:cNvPr>
          <p:cNvSpPr>
            <a:spLocks noGrp="1"/>
          </p:cNvSpPr>
          <p:nvPr>
            <p:ph idx="1"/>
          </p:nvPr>
        </p:nvSpPr>
        <p:spPr/>
        <p:txBody>
          <a:bodyPr/>
          <a:lstStyle/>
          <a:p>
            <a:r>
              <a:rPr lang="en-US" sz="3200" dirty="0"/>
              <a:t>When it accumulates enough keywords not to be fun anymore</a:t>
            </a:r>
          </a:p>
          <a:p>
            <a:r>
              <a:rPr lang="en-US" sz="3200" dirty="0"/>
              <a:t>System notes when an image is repeatedly passed</a:t>
            </a:r>
          </a:p>
          <a:p>
            <a:r>
              <a:rPr lang="en-US" sz="3200" dirty="0"/>
              <a:t>Can re-label images at a future date to see if their labels are still timely and appropriate</a:t>
            </a:r>
          </a:p>
          <a:p>
            <a:endParaRPr lang="en-US" dirty="0"/>
          </a:p>
          <a:p>
            <a:endParaRPr lang="en-US" dirty="0"/>
          </a:p>
        </p:txBody>
      </p:sp>
    </p:spTree>
    <p:extLst>
      <p:ext uri="{BB962C8B-B14F-4D97-AF65-F5344CB8AC3E}">
        <p14:creationId xmlns:p14="http://schemas.microsoft.com/office/powerpoint/2010/main" val="33441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F03A-7AED-984C-A7D1-173BA88D1DBB}"/>
              </a:ext>
            </a:extLst>
          </p:cNvPr>
          <p:cNvSpPr>
            <a:spLocks noGrp="1"/>
          </p:cNvSpPr>
          <p:nvPr>
            <p:ph type="title"/>
          </p:nvPr>
        </p:nvSpPr>
        <p:spPr/>
        <p:txBody>
          <a:bodyPr>
            <a:normAutofit/>
          </a:bodyPr>
          <a:lstStyle/>
          <a:p>
            <a:r>
              <a:rPr lang="en-US" sz="4000" dirty="0"/>
              <a:t>Pre-recorded game play</a:t>
            </a:r>
          </a:p>
        </p:txBody>
      </p:sp>
      <p:sp>
        <p:nvSpPr>
          <p:cNvPr id="3" name="Content Placeholder 2">
            <a:extLst>
              <a:ext uri="{FF2B5EF4-FFF2-40B4-BE49-F238E27FC236}">
                <a16:creationId xmlns:a16="http://schemas.microsoft.com/office/drawing/2014/main" id="{675182C9-E016-1345-92F8-D9A130041B1B}"/>
              </a:ext>
            </a:extLst>
          </p:cNvPr>
          <p:cNvSpPr>
            <a:spLocks noGrp="1"/>
          </p:cNvSpPr>
          <p:nvPr>
            <p:ph idx="1"/>
          </p:nvPr>
        </p:nvSpPr>
        <p:spPr/>
        <p:txBody>
          <a:bodyPr/>
          <a:lstStyle/>
          <a:p>
            <a:r>
              <a:rPr lang="en-US" sz="3200" dirty="0"/>
              <a:t>The server records the timing of a session between two people</a:t>
            </a:r>
          </a:p>
          <a:p>
            <a:r>
              <a:rPr lang="en-US" sz="3200" dirty="0"/>
              <a:t>Each side can be used to play with a single player in the future</a:t>
            </a:r>
          </a:p>
          <a:p>
            <a:r>
              <a:rPr lang="en-US" sz="3200" dirty="0"/>
              <a:t>Especially useful when game is gaining in popularity</a:t>
            </a:r>
          </a:p>
          <a:p>
            <a:endParaRPr lang="en-US" dirty="0"/>
          </a:p>
          <a:p>
            <a:endParaRPr lang="en-US" dirty="0"/>
          </a:p>
        </p:txBody>
      </p:sp>
    </p:spTree>
    <p:extLst>
      <p:ext uri="{BB962C8B-B14F-4D97-AF65-F5344CB8AC3E}">
        <p14:creationId xmlns:p14="http://schemas.microsoft.com/office/powerpoint/2010/main" val="187756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6C10-6F6E-B446-8408-1D01E0FE5ECF}"/>
              </a:ext>
            </a:extLst>
          </p:cNvPr>
          <p:cNvSpPr>
            <a:spLocks noGrp="1"/>
          </p:cNvSpPr>
          <p:nvPr>
            <p:ph type="title"/>
          </p:nvPr>
        </p:nvSpPr>
        <p:spPr/>
        <p:txBody>
          <a:bodyPr>
            <a:normAutofit/>
          </a:bodyPr>
          <a:lstStyle/>
          <a:p>
            <a:r>
              <a:rPr lang="en-US" sz="4000" dirty="0"/>
              <a:t>Cheating in ESP</a:t>
            </a:r>
          </a:p>
        </p:txBody>
      </p:sp>
      <p:sp>
        <p:nvSpPr>
          <p:cNvPr id="3" name="Content Placeholder 2">
            <a:extLst>
              <a:ext uri="{FF2B5EF4-FFF2-40B4-BE49-F238E27FC236}">
                <a16:creationId xmlns:a16="http://schemas.microsoft.com/office/drawing/2014/main" id="{0A063A65-8A7B-BA48-B8F8-A232D737AD12}"/>
              </a:ext>
            </a:extLst>
          </p:cNvPr>
          <p:cNvSpPr>
            <a:spLocks noGrp="1"/>
          </p:cNvSpPr>
          <p:nvPr>
            <p:ph idx="1"/>
          </p:nvPr>
        </p:nvSpPr>
        <p:spPr/>
        <p:txBody>
          <a:bodyPr>
            <a:normAutofit/>
          </a:bodyPr>
          <a:lstStyle/>
          <a:p>
            <a:r>
              <a:rPr lang="en-US" sz="3200" dirty="0"/>
              <a:t>Partners cannot communicate with each other, so cheating is hard</a:t>
            </a:r>
          </a:p>
          <a:p>
            <a:r>
              <a:rPr lang="en-US" sz="3200" dirty="0"/>
              <a:t>Could propagate a strategy on a popular web site (“Let’s always type A”)</a:t>
            </a:r>
          </a:p>
          <a:p>
            <a:r>
              <a:rPr lang="en-US" sz="3200" dirty="0"/>
              <a:t>Randomly paired players and pre-recorded game play make it hard</a:t>
            </a:r>
          </a:p>
          <a:p>
            <a:endParaRPr lang="en-US" sz="3200" dirty="0"/>
          </a:p>
          <a:p>
            <a:endParaRPr lang="en-US" sz="3200" dirty="0"/>
          </a:p>
        </p:txBody>
      </p:sp>
    </p:spTree>
    <p:extLst>
      <p:ext uri="{BB962C8B-B14F-4D97-AF65-F5344CB8AC3E}">
        <p14:creationId xmlns:p14="http://schemas.microsoft.com/office/powerpoint/2010/main" val="211140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round Truth"/>
          <p:cNvSpPr txBox="1">
            <a:spLocks noGrp="1"/>
          </p:cNvSpPr>
          <p:nvPr>
            <p:ph type="title"/>
          </p:nvPr>
        </p:nvSpPr>
        <p:spPr>
          <a:prstGeom prst="rect">
            <a:avLst/>
          </a:prstGeom>
        </p:spPr>
        <p:txBody>
          <a:bodyPr/>
          <a:lstStyle/>
          <a:p>
            <a:r>
              <a:t>Ground Truth</a:t>
            </a:r>
          </a:p>
        </p:txBody>
      </p:sp>
      <p:sp>
        <p:nvSpPr>
          <p:cNvPr id="2" name="Text Placeholder 1">
            <a:extLst>
              <a:ext uri="{FF2B5EF4-FFF2-40B4-BE49-F238E27FC236}">
                <a16:creationId xmlns:a16="http://schemas.microsoft.com/office/drawing/2014/main" id="{DCFDC1D9-A938-8541-858A-4EBE6BCBE7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401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A48EE-F126-EF4F-950C-7ECF980DA510}"/>
              </a:ext>
            </a:extLst>
          </p:cNvPr>
          <p:cNvSpPr>
            <a:spLocks noGrp="1"/>
          </p:cNvSpPr>
          <p:nvPr>
            <p:ph type="title"/>
          </p:nvPr>
        </p:nvSpPr>
        <p:spPr>
          <a:xfrm>
            <a:off x="399673" y="365124"/>
            <a:ext cx="11392653" cy="1280795"/>
          </a:xfrm>
        </p:spPr>
        <p:txBody>
          <a:bodyPr>
            <a:noAutofit/>
          </a:bodyPr>
          <a:lstStyle/>
          <a:p>
            <a:r>
              <a:rPr lang="en-US" sz="4000" dirty="0"/>
              <a:t>Ability to produce labels of expert quality</a:t>
            </a:r>
          </a:p>
        </p:txBody>
      </p:sp>
      <p:sp>
        <p:nvSpPr>
          <p:cNvPr id="5" name="Content Placeholder 4">
            <a:extLst>
              <a:ext uri="{FF2B5EF4-FFF2-40B4-BE49-F238E27FC236}">
                <a16:creationId xmlns:a16="http://schemas.microsoft.com/office/drawing/2014/main" id="{46FCF2A6-8995-C94E-AE51-2AA7E8ABF0F2}"/>
              </a:ext>
            </a:extLst>
          </p:cNvPr>
          <p:cNvSpPr>
            <a:spLocks noGrp="1"/>
          </p:cNvSpPr>
          <p:nvPr>
            <p:ph idx="1"/>
          </p:nvPr>
        </p:nvSpPr>
        <p:spPr>
          <a:xfrm>
            <a:off x="399673" y="1913205"/>
            <a:ext cx="11392653" cy="4229177"/>
          </a:xfrm>
        </p:spPr>
        <p:txBody>
          <a:bodyPr>
            <a:normAutofit/>
          </a:bodyPr>
          <a:lstStyle/>
          <a:p>
            <a:r>
              <a:rPr lang="en-US" sz="3200" dirty="0"/>
              <a:t>Measure the quality of labels on an  authoritative set</a:t>
            </a:r>
          </a:p>
          <a:p>
            <a:r>
              <a:rPr lang="en-US" sz="3200" dirty="0"/>
              <a:t>How good are labels from non-experts compared to labels from experts?</a:t>
            </a:r>
          </a:p>
          <a:p>
            <a:endParaRPr lang="en-US" sz="3200" dirty="0"/>
          </a:p>
        </p:txBody>
      </p:sp>
    </p:spTree>
    <p:extLst>
      <p:ext uri="{BB962C8B-B14F-4D97-AF65-F5344CB8AC3E}">
        <p14:creationId xmlns:p14="http://schemas.microsoft.com/office/powerpoint/2010/main" val="8952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Fast and Cheap – But is it Good?"/>
          <p:cNvSpPr txBox="1">
            <a:spLocks noGrp="1"/>
          </p:cNvSpPr>
          <p:nvPr>
            <p:ph type="title"/>
          </p:nvPr>
        </p:nvSpPr>
        <p:spPr>
          <a:prstGeom prst="rect">
            <a:avLst/>
          </a:prstGeom>
        </p:spPr>
        <p:txBody>
          <a:bodyPr>
            <a:noAutofit/>
          </a:bodyPr>
          <a:lstStyle>
            <a:lvl1pPr defTabSz="537463">
              <a:defRPr sz="7728"/>
            </a:lvl1pPr>
          </a:lstStyle>
          <a:p>
            <a:r>
              <a:rPr sz="5400" dirty="0"/>
              <a:t>Fast and Cheap – But is it Good?</a:t>
            </a:r>
          </a:p>
        </p:txBody>
      </p:sp>
      <p:sp>
        <p:nvSpPr>
          <p:cNvPr id="288" name="Snow, O’Conner, Jurafsky and Ng (2008)…"/>
          <p:cNvSpPr txBox="1">
            <a:spLocks noGrp="1"/>
          </p:cNvSpPr>
          <p:nvPr>
            <p:ph type="body" idx="1"/>
          </p:nvPr>
        </p:nvSpPr>
        <p:spPr>
          <a:prstGeom prst="rect">
            <a:avLst/>
          </a:prstGeom>
        </p:spPr>
        <p:txBody>
          <a:bodyPr>
            <a:normAutofit/>
          </a:bodyPr>
          <a:lstStyle/>
          <a:p>
            <a:r>
              <a:rPr sz="3200" dirty="0"/>
              <a:t>Snow, O’Conner, </a:t>
            </a:r>
            <a:r>
              <a:rPr sz="3200" dirty="0" err="1"/>
              <a:t>Jurafsky</a:t>
            </a:r>
            <a:r>
              <a:rPr sz="3200" dirty="0"/>
              <a:t> and Ng (2008)</a:t>
            </a:r>
          </a:p>
          <a:p>
            <a:r>
              <a:rPr sz="3200" dirty="0"/>
              <a:t>Can </a:t>
            </a:r>
            <a:r>
              <a:rPr sz="3200" dirty="0" err="1"/>
              <a:t>Turkers</a:t>
            </a:r>
            <a:r>
              <a:rPr sz="3200" dirty="0"/>
              <a:t> be used to create data for natural language processing?</a:t>
            </a:r>
          </a:p>
          <a:p>
            <a:r>
              <a:rPr sz="3200" dirty="0"/>
              <a:t>Measured their performance in a series of well-designed experiments</a:t>
            </a:r>
          </a:p>
        </p:txBody>
      </p:sp>
    </p:spTree>
    <p:extLst>
      <p:ext uri="{BB962C8B-B14F-4D97-AF65-F5344CB8AC3E}">
        <p14:creationId xmlns:p14="http://schemas.microsoft.com/office/powerpoint/2010/main" val="42361241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EBB7-A344-E04A-99E5-FA5A2541A094}"/>
              </a:ext>
            </a:extLst>
          </p:cNvPr>
          <p:cNvSpPr>
            <a:spLocks noGrp="1"/>
          </p:cNvSpPr>
          <p:nvPr>
            <p:ph type="title"/>
          </p:nvPr>
        </p:nvSpPr>
        <p:spPr>
          <a:xfrm>
            <a:off x="399674" y="365125"/>
            <a:ext cx="11670406" cy="772052"/>
          </a:xfrm>
        </p:spPr>
        <p:txBody>
          <a:bodyPr>
            <a:noAutofit/>
          </a:bodyPr>
          <a:lstStyle/>
          <a:p>
            <a:r>
              <a:rPr lang="en-US" sz="4000" dirty="0"/>
              <a:t>Classification System for Human Computation</a:t>
            </a:r>
          </a:p>
        </p:txBody>
      </p:sp>
      <p:sp>
        <p:nvSpPr>
          <p:cNvPr id="3" name="Content Placeholder 2">
            <a:extLst>
              <a:ext uri="{FF2B5EF4-FFF2-40B4-BE49-F238E27FC236}">
                <a16:creationId xmlns:a16="http://schemas.microsoft.com/office/drawing/2014/main" id="{4204B247-ACE3-A540-B90E-7069E300688B}"/>
              </a:ext>
            </a:extLst>
          </p:cNvPr>
          <p:cNvSpPr>
            <a:spLocks noGrp="1"/>
          </p:cNvSpPr>
          <p:nvPr>
            <p:ph idx="1"/>
          </p:nvPr>
        </p:nvSpPr>
        <p:spPr/>
        <p:txBody>
          <a:bodyPr/>
          <a:lstStyle/>
          <a:p>
            <a:r>
              <a:rPr lang="en-US" sz="3200" dirty="0"/>
              <a:t>Motivation</a:t>
            </a:r>
          </a:p>
          <a:p>
            <a:pPr>
              <a:defRPr b="1">
                <a:latin typeface="Helvetica Neue"/>
                <a:ea typeface="Helvetica Neue"/>
                <a:cs typeface="Helvetica Neue"/>
                <a:sym typeface="Helvetica Neue"/>
              </a:defRPr>
            </a:pPr>
            <a:r>
              <a:rPr lang="en-US" sz="3200" dirty="0"/>
              <a:t>Quality Control</a:t>
            </a:r>
          </a:p>
          <a:p>
            <a:r>
              <a:rPr lang="en-US" sz="3200" dirty="0"/>
              <a:t>Aggregation</a:t>
            </a:r>
          </a:p>
          <a:p>
            <a:r>
              <a:rPr lang="en-US" sz="3200" dirty="0"/>
              <a:t>Human Skill</a:t>
            </a:r>
          </a:p>
          <a:p>
            <a:r>
              <a:rPr lang="en-US" sz="3200" dirty="0"/>
              <a:t>Process Order</a:t>
            </a:r>
          </a:p>
          <a:p>
            <a:r>
              <a:rPr lang="en-US" sz="3200" dirty="0"/>
              <a:t>Task-request Cardinality</a:t>
            </a:r>
          </a:p>
          <a:p>
            <a:endParaRPr lang="en-US" dirty="0"/>
          </a:p>
        </p:txBody>
      </p:sp>
    </p:spTree>
    <p:extLst>
      <p:ext uri="{BB962C8B-B14F-4D97-AF65-F5344CB8AC3E}">
        <p14:creationId xmlns:p14="http://schemas.microsoft.com/office/powerpoint/2010/main" val="775172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909D-086F-F841-8629-52761EA21A08}"/>
              </a:ext>
            </a:extLst>
          </p:cNvPr>
          <p:cNvSpPr>
            <a:spLocks noGrp="1"/>
          </p:cNvSpPr>
          <p:nvPr>
            <p:ph type="title"/>
          </p:nvPr>
        </p:nvSpPr>
        <p:spPr/>
        <p:txBody>
          <a:bodyPr/>
          <a:lstStyle/>
          <a:p>
            <a:r>
              <a:rPr lang="en-US" dirty="0"/>
              <a:t>NLP Annotation</a:t>
            </a:r>
          </a:p>
        </p:txBody>
      </p:sp>
      <p:sp>
        <p:nvSpPr>
          <p:cNvPr id="4" name="Affect Recognition…">
            <a:extLst>
              <a:ext uri="{FF2B5EF4-FFF2-40B4-BE49-F238E27FC236}">
                <a16:creationId xmlns:a16="http://schemas.microsoft.com/office/drawing/2014/main" id="{3EA29447-5D45-FE4A-AF63-90937BFE0F37}"/>
              </a:ext>
            </a:extLst>
          </p:cNvPr>
          <p:cNvSpPr txBox="1">
            <a:spLocks noGrp="1"/>
          </p:cNvSpPr>
          <p:nvPr>
            <p:ph type="body" sz="half" idx="1"/>
          </p:nvPr>
        </p:nvSpPr>
        <p:spPr>
          <a:xfrm>
            <a:off x="1333698" y="1178719"/>
            <a:ext cx="3866555" cy="5473898"/>
          </a:xfrm>
          <a:prstGeom prst="rect">
            <a:avLst/>
          </a:prstGeom>
        </p:spPr>
        <p:txBody>
          <a:bodyPr>
            <a:normAutofit/>
          </a:bodyPr>
          <a:lstStyle/>
          <a:p>
            <a:r>
              <a:rPr dirty="0"/>
              <a:t>Affect Recognition</a:t>
            </a:r>
            <a:endParaRPr sz="3797" dirty="0"/>
          </a:p>
          <a:p>
            <a:pPr marL="414577" indent="-191343">
              <a:defRPr sz="2000"/>
            </a:pPr>
            <a:endParaRPr sz="3797" dirty="0"/>
          </a:p>
          <a:p>
            <a:r>
              <a:rPr dirty="0"/>
              <a:t>Word Similarity </a:t>
            </a:r>
            <a:endParaRPr sz="844" dirty="0"/>
          </a:p>
          <a:p>
            <a:pPr marL="414577" indent="-191343">
              <a:defRPr sz="2000"/>
            </a:pPr>
            <a:endParaRPr sz="844" dirty="0"/>
          </a:p>
          <a:p>
            <a:r>
              <a:rPr dirty="0"/>
              <a:t>Textual Entailment</a:t>
            </a:r>
            <a:endParaRPr sz="844" dirty="0"/>
          </a:p>
          <a:p>
            <a:pPr marL="414577" indent="-191343">
              <a:defRPr sz="2000"/>
            </a:pPr>
            <a:endParaRPr sz="844" dirty="0"/>
          </a:p>
          <a:p>
            <a:endParaRPr lang="en-US" dirty="0"/>
          </a:p>
          <a:p>
            <a:r>
              <a:rPr dirty="0"/>
              <a:t>Word Sense </a:t>
            </a:r>
          </a:p>
          <a:p>
            <a:pPr marL="414577" indent="-191343">
              <a:defRPr sz="2000"/>
            </a:pPr>
            <a:endParaRPr dirty="0"/>
          </a:p>
          <a:p>
            <a:r>
              <a:rPr dirty="0"/>
              <a:t>Temporal Annotation</a:t>
            </a:r>
          </a:p>
        </p:txBody>
      </p:sp>
      <p:sp>
        <p:nvSpPr>
          <p:cNvPr id="5" name="fear(“Tropical storm forms in Atlantic”) &gt; fear(“Goal delight for Sheva”)">
            <a:extLst>
              <a:ext uri="{FF2B5EF4-FFF2-40B4-BE49-F238E27FC236}">
                <a16:creationId xmlns:a16="http://schemas.microsoft.com/office/drawing/2014/main" id="{AC08ED34-3CB8-8B44-8449-BA406F014A9E}"/>
              </a:ext>
            </a:extLst>
          </p:cNvPr>
          <p:cNvSpPr/>
          <p:nvPr/>
        </p:nvSpPr>
        <p:spPr>
          <a:xfrm>
            <a:off x="5033366" y="1178719"/>
            <a:ext cx="6955433"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3400">
                <a:latin typeface="+mn-lt"/>
                <a:ea typeface="+mn-ea"/>
                <a:cs typeface="+mn-cs"/>
                <a:sym typeface="Gill Sans"/>
              </a:defRPr>
            </a:lvl1pPr>
          </a:lstStyle>
          <a:p>
            <a:r>
              <a:rPr sz="2391" dirty="0"/>
              <a:t>fear(“Tropical storm forms in Atlantic”) &gt; fear(“Goal delight for Sheva”)</a:t>
            </a:r>
          </a:p>
        </p:txBody>
      </p:sp>
      <p:sp>
        <p:nvSpPr>
          <p:cNvPr id="6" name="sim(lad, boy) &gt; sim(rooster, noon)">
            <a:extLst>
              <a:ext uri="{FF2B5EF4-FFF2-40B4-BE49-F238E27FC236}">
                <a16:creationId xmlns:a16="http://schemas.microsoft.com/office/drawing/2014/main" id="{976E2C94-C924-DA45-BC51-1DE05B2855AF}"/>
              </a:ext>
            </a:extLst>
          </p:cNvPr>
          <p:cNvSpPr/>
          <p:nvPr/>
        </p:nvSpPr>
        <p:spPr>
          <a:xfrm>
            <a:off x="4997647" y="2303859"/>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3400">
                <a:latin typeface="+mn-lt"/>
                <a:ea typeface="+mn-ea"/>
                <a:cs typeface="+mn-cs"/>
                <a:sym typeface="Gill Sans"/>
              </a:defRPr>
            </a:lvl1pPr>
          </a:lstStyle>
          <a:p>
            <a:r>
              <a:rPr sz="2391" dirty="0"/>
              <a:t>sim(lad, boy) &gt; sim(rooster, noon)</a:t>
            </a:r>
          </a:p>
        </p:txBody>
      </p:sp>
      <p:sp>
        <p:nvSpPr>
          <p:cNvPr id="7" name="if “Microsoft was established in Italy in 1985” then “Microsoft was established in 1985”?">
            <a:extLst>
              <a:ext uri="{FF2B5EF4-FFF2-40B4-BE49-F238E27FC236}">
                <a16:creationId xmlns:a16="http://schemas.microsoft.com/office/drawing/2014/main" id="{8FA2A537-F1E4-6C4B-BAAD-0D766643183B}"/>
              </a:ext>
            </a:extLst>
          </p:cNvPr>
          <p:cNvSpPr/>
          <p:nvPr/>
        </p:nvSpPr>
        <p:spPr>
          <a:xfrm>
            <a:off x="5015508" y="3036094"/>
            <a:ext cx="6973290" cy="1357313"/>
          </a:xfrm>
          <a:prstGeom prst="roundRect">
            <a:avLst>
              <a:gd name="adj" fmla="val 9868"/>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3400">
                <a:latin typeface="+mn-lt"/>
                <a:ea typeface="+mn-ea"/>
                <a:cs typeface="+mn-cs"/>
                <a:sym typeface="Gill Sans"/>
              </a:defRPr>
            </a:lvl1pPr>
          </a:lstStyle>
          <a:p>
            <a:r>
              <a:rPr sz="2391" dirty="0"/>
              <a:t>if “Microsoft was established in Italy in 1985” then “Microsoft was established in 1985”?</a:t>
            </a:r>
          </a:p>
        </p:txBody>
      </p:sp>
      <p:sp>
        <p:nvSpPr>
          <p:cNvPr id="8" name="“a bass on the line” v. “a funky bass line”">
            <a:extLst>
              <a:ext uri="{FF2B5EF4-FFF2-40B4-BE49-F238E27FC236}">
                <a16:creationId xmlns:a16="http://schemas.microsoft.com/office/drawing/2014/main" id="{5FEAD3AE-E80E-EA4C-8D27-F6CEB4403F32}"/>
              </a:ext>
            </a:extLst>
          </p:cNvPr>
          <p:cNvSpPr/>
          <p:nvPr/>
        </p:nvSpPr>
        <p:spPr>
          <a:xfrm>
            <a:off x="4997646" y="4527353"/>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3400">
                <a:latin typeface="+mn-lt"/>
                <a:ea typeface="+mn-ea"/>
                <a:cs typeface="+mn-cs"/>
                <a:sym typeface="Gill Sans"/>
              </a:defRPr>
            </a:lvl1pPr>
          </a:lstStyle>
          <a:p>
            <a:r>
              <a:rPr sz="2391" dirty="0"/>
              <a:t>“a bass on the line” v. “a funky bass line”</a:t>
            </a:r>
          </a:p>
        </p:txBody>
      </p:sp>
      <p:sp>
        <p:nvSpPr>
          <p:cNvPr id="9" name="ran happens before fell in:…">
            <a:extLst>
              <a:ext uri="{FF2B5EF4-FFF2-40B4-BE49-F238E27FC236}">
                <a16:creationId xmlns:a16="http://schemas.microsoft.com/office/drawing/2014/main" id="{7283BEC7-B1E8-7746-A959-D3036D5DDEED}"/>
              </a:ext>
            </a:extLst>
          </p:cNvPr>
          <p:cNvSpPr/>
          <p:nvPr/>
        </p:nvSpPr>
        <p:spPr>
          <a:xfrm>
            <a:off x="4997647" y="5277445"/>
            <a:ext cx="6991150"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defTabSz="410751">
              <a:defRPr sz="3400">
                <a:latin typeface="+mn-lt"/>
                <a:ea typeface="+mn-ea"/>
                <a:cs typeface="+mn-cs"/>
                <a:sym typeface="Gill Sans"/>
              </a:defRPr>
            </a:pPr>
            <a:r>
              <a:rPr lang="en-US" sz="2300" i="1" dirty="0"/>
              <a:t>collapsed</a:t>
            </a:r>
            <a:r>
              <a:rPr sz="2300" dirty="0"/>
              <a:t> happens before </a:t>
            </a:r>
            <a:r>
              <a:rPr lang="en-US" sz="2300" i="1" dirty="0"/>
              <a:t>explosion</a:t>
            </a:r>
            <a:r>
              <a:rPr sz="2300" i="1" dirty="0"/>
              <a:t> </a:t>
            </a:r>
            <a:r>
              <a:rPr sz="2300" dirty="0"/>
              <a:t>in:</a:t>
            </a:r>
          </a:p>
          <a:p>
            <a:pPr algn="ctr" defTabSz="410751">
              <a:defRPr sz="3400">
                <a:latin typeface="+mn-lt"/>
                <a:ea typeface="+mn-ea"/>
                <a:cs typeface="+mn-cs"/>
                <a:sym typeface="Gill Sans"/>
              </a:defRPr>
            </a:pPr>
            <a:r>
              <a:rPr sz="2300" dirty="0"/>
              <a:t>“The </a:t>
            </a:r>
            <a:r>
              <a:rPr lang="en-US" sz="2300" dirty="0"/>
              <a:t>building collapsed in the wake of the massive explosion.</a:t>
            </a:r>
            <a:r>
              <a:rPr sz="2300" dirty="0"/>
              <a:t>”</a:t>
            </a:r>
          </a:p>
        </p:txBody>
      </p:sp>
    </p:spTree>
    <p:extLst>
      <p:ext uri="{BB962C8B-B14F-4D97-AF65-F5344CB8AC3E}">
        <p14:creationId xmlns:p14="http://schemas.microsoft.com/office/powerpoint/2010/main" val="30547834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NLP Annotation"/>
          <p:cNvSpPr txBox="1">
            <a:spLocks noGrp="1"/>
          </p:cNvSpPr>
          <p:nvPr>
            <p:ph type="title"/>
          </p:nvPr>
        </p:nvSpPr>
        <p:spPr>
          <a:prstGeom prst="rect">
            <a:avLst/>
          </a:prstGeom>
        </p:spPr>
        <p:txBody>
          <a:bodyPr/>
          <a:lstStyle/>
          <a:p>
            <a:r>
              <a:t>NLP Annotation</a:t>
            </a:r>
          </a:p>
        </p:txBody>
      </p:sp>
      <p:sp>
        <p:nvSpPr>
          <p:cNvPr id="276" name="Snow et al (EMNLP 2008)"/>
          <p:cNvSpPr txBox="1"/>
          <p:nvPr/>
        </p:nvSpPr>
        <p:spPr>
          <a:xfrm>
            <a:off x="7880152" y="81244"/>
            <a:ext cx="3242323"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defTabSz="410751">
              <a:defRPr sz="3400">
                <a:solidFill>
                  <a:srgbClr val="126EB2"/>
                </a:solidFill>
                <a:latin typeface="+mn-lt"/>
                <a:ea typeface="+mn-ea"/>
                <a:cs typeface="+mn-cs"/>
                <a:sym typeface="Gill Sans"/>
              </a:defRPr>
            </a:pPr>
            <a:r>
              <a:rPr sz="1266" dirty="0"/>
              <a:t>Snow </a:t>
            </a:r>
            <a:r>
              <a:rPr sz="1266" i="1" dirty="0"/>
              <a:t>et al</a:t>
            </a:r>
            <a:r>
              <a:rPr sz="1266" dirty="0"/>
              <a:t> (EMNLP 2008)</a:t>
            </a:r>
          </a:p>
        </p:txBody>
      </p:sp>
      <p:pic>
        <p:nvPicPr>
          <p:cNvPr id="278" name="k-acc3.png" descr="k-acc3.png"/>
          <p:cNvPicPr>
            <a:picLocks noChangeAspect="1"/>
          </p:cNvPicPr>
          <p:nvPr/>
        </p:nvPicPr>
        <p:blipFill>
          <a:blip r:embed="rId2"/>
          <a:stretch>
            <a:fillRect/>
          </a:stretch>
        </p:blipFill>
        <p:spPr>
          <a:xfrm>
            <a:off x="1684735" y="1017984"/>
            <a:ext cx="5706070" cy="3064583"/>
          </a:xfrm>
          <a:prstGeom prst="rect">
            <a:avLst/>
          </a:prstGeom>
          <a:ln w="12700">
            <a:miter lim="400000"/>
          </a:ln>
        </p:spPr>
      </p:pic>
      <p:pic>
        <p:nvPicPr>
          <p:cNvPr id="279" name="goldcalib.png" descr="goldcalib.png"/>
          <p:cNvPicPr>
            <a:picLocks noChangeAspect="1"/>
          </p:cNvPicPr>
          <p:nvPr/>
        </p:nvPicPr>
        <p:blipFill>
          <a:blip r:embed="rId3"/>
          <a:stretch>
            <a:fillRect/>
          </a:stretch>
        </p:blipFill>
        <p:spPr>
          <a:xfrm>
            <a:off x="2436330" y="4578337"/>
            <a:ext cx="4576465" cy="1830586"/>
          </a:xfrm>
          <a:prstGeom prst="rect">
            <a:avLst/>
          </a:prstGeom>
          <a:ln w="12700">
            <a:miter lim="400000"/>
          </a:ln>
        </p:spPr>
      </p:pic>
      <p:sp>
        <p:nvSpPr>
          <p:cNvPr id="280" name="Combine non-expert judgments for high correlation with experts"/>
          <p:cNvSpPr txBox="1"/>
          <p:nvPr/>
        </p:nvSpPr>
        <p:spPr>
          <a:xfrm>
            <a:off x="7455351" y="1267051"/>
            <a:ext cx="3259337" cy="2279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Combine non-expert judgments for high correlation with experts</a:t>
            </a:r>
            <a:br>
              <a:rPr sz="2391" dirty="0"/>
            </a:br>
            <a:br>
              <a:rPr sz="2391" dirty="0"/>
            </a:br>
            <a:endParaRPr sz="2391" dirty="0"/>
          </a:p>
        </p:txBody>
      </p:sp>
      <p:sp>
        <p:nvSpPr>
          <p:cNvPr id="281" name="Weight w/ small amount of gold standard data for better results"/>
          <p:cNvSpPr txBox="1"/>
          <p:nvPr/>
        </p:nvSpPr>
        <p:spPr>
          <a:xfrm>
            <a:off x="7499463" y="4578337"/>
            <a:ext cx="3259336" cy="2279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Weight w/ small amount of gold standard data for better results</a:t>
            </a:r>
            <a:br>
              <a:rPr sz="2391" dirty="0"/>
            </a:br>
            <a:br>
              <a:rPr sz="2391" dirty="0"/>
            </a:br>
            <a:endParaRPr sz="2391" dirty="0"/>
          </a:p>
        </p:txBody>
      </p:sp>
      <p:sp>
        <p:nvSpPr>
          <p:cNvPr id="282" name="$"/>
          <p:cNvSpPr/>
          <p:nvPr/>
        </p:nvSpPr>
        <p:spPr>
          <a:xfrm>
            <a:off x="6883851" y="5587305"/>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283" name="25."/>
          <p:cNvSpPr/>
          <p:nvPr/>
        </p:nvSpPr>
        <p:spPr>
          <a:xfrm>
            <a:off x="7836218" y="5517654"/>
            <a:ext cx="1531053" cy="1259086"/>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25</a:t>
            </a:r>
            <a:r>
              <a:rPr sz="4922" dirty="0"/>
              <a:t>.</a:t>
            </a:r>
          </a:p>
        </p:txBody>
      </p:sp>
      <p:sp>
        <p:nvSpPr>
          <p:cNvPr id="284" name="82"/>
          <p:cNvSpPr/>
          <p:nvPr/>
        </p:nvSpPr>
        <p:spPr>
          <a:xfrm>
            <a:off x="9129131" y="5536406"/>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82</a:t>
            </a:r>
          </a:p>
        </p:txBody>
      </p:sp>
      <p:sp>
        <p:nvSpPr>
          <p:cNvPr id="285" name="Cost to gather 21,000 labels…"/>
          <p:cNvSpPr/>
          <p:nvPr/>
        </p:nvSpPr>
        <p:spPr>
          <a:xfrm>
            <a:off x="2095500" y="5339953"/>
            <a:ext cx="4607719" cy="1375172"/>
          </a:xfrm>
          <a:prstGeom prst="rect">
            <a:avLst/>
          </a:prstGeom>
          <a:solidFill>
            <a:srgbClr val="146EB4"/>
          </a:solidFill>
          <a:ln w="254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Cost to gather 21,000 labels</a:t>
            </a:r>
          </a:p>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for five NLP tasks</a:t>
            </a:r>
          </a:p>
        </p:txBody>
      </p:sp>
    </p:spTree>
    <p:extLst>
      <p:ext uri="{BB962C8B-B14F-4D97-AF65-F5344CB8AC3E}">
        <p14:creationId xmlns:p14="http://schemas.microsoft.com/office/powerpoint/2010/main" val="271377383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280"/>
                                        </p:tgtEl>
                                        <p:attrNameLst>
                                          <p:attrName>style.visibility</p:attrName>
                                        </p:attrNameLst>
                                      </p:cBhvr>
                                      <p:to>
                                        <p:strVal val="visible"/>
                                      </p:to>
                                    </p:set>
                                    <p:animEffect transition="in" filter="fade">
                                      <p:cBhvr>
                                        <p:cTn id="11" dur="1000"/>
                                        <p:tgtEl>
                                          <p:spTgt spid="28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279"/>
                                        </p:tgtEl>
                                        <p:attrNameLst>
                                          <p:attrName>style.visibility</p:attrName>
                                        </p:attrNameLst>
                                      </p:cBhvr>
                                      <p:to>
                                        <p:strVal val="visible"/>
                                      </p:to>
                                    </p:set>
                                    <p:animEffect transition="in" filter="fade">
                                      <p:cBhvr>
                                        <p:cTn id="16" dur="1000"/>
                                        <p:tgtEl>
                                          <p:spTgt spid="279"/>
                                        </p:tgtEl>
                                      </p:cBhvr>
                                    </p:animEffect>
                                  </p:childTnLst>
                                </p:cTn>
                              </p:par>
                            </p:childTnLst>
                          </p:cTn>
                        </p:par>
                        <p:par>
                          <p:cTn id="17" fill="hold">
                            <p:stCondLst>
                              <p:cond delay="1000"/>
                            </p:stCondLst>
                            <p:childTnLst>
                              <p:par>
                                <p:cTn id="18" presetID="10" presetClass="entr" fill="hold" grpId="0" nodeType="afterEffect">
                                  <p:stCondLst>
                                    <p:cond delay="0"/>
                                  </p:stCondLst>
                                  <p:iterate>
                                    <p:tmAbs val="0"/>
                                  </p:iterate>
                                  <p:childTnLst>
                                    <p:set>
                                      <p:cBhvr>
                                        <p:cTn id="19" fill="hold"/>
                                        <p:tgtEl>
                                          <p:spTgt spid="281"/>
                                        </p:tgtEl>
                                        <p:attrNameLst>
                                          <p:attrName>style.visibility</p:attrName>
                                        </p:attrNameLst>
                                      </p:cBhvr>
                                      <p:to>
                                        <p:strVal val="visible"/>
                                      </p:to>
                                    </p:set>
                                    <p:animEffect transition="in" filter="fade">
                                      <p:cBhvr>
                                        <p:cTn id="20" dur="1000"/>
                                        <p:tgtEl>
                                          <p:spTgt spid="2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285"/>
                                        </p:tgtEl>
                                        <p:attrNameLst>
                                          <p:attrName>style.visibility</p:attrName>
                                        </p:attrNameLst>
                                      </p:cBhvr>
                                      <p:to>
                                        <p:strVal val="visible"/>
                                      </p:to>
                                    </p:set>
                                    <p:animEffect transition="in" filter="fade">
                                      <p:cBhvr>
                                        <p:cTn id="25" dur="1000"/>
                                        <p:tgtEl>
                                          <p:spTgt spid="285"/>
                                        </p:tgtEl>
                                      </p:cBhvr>
                                    </p:animEffect>
                                  </p:childTnLst>
                                </p:cTn>
                              </p:par>
                            </p:childTnLst>
                          </p:cTn>
                        </p:par>
                        <p:par>
                          <p:cTn id="26" fill="hold">
                            <p:stCondLst>
                              <p:cond delay="1000"/>
                            </p:stCondLst>
                            <p:childTnLst>
                              <p:par>
                                <p:cTn id="27" presetID="19" presetClass="entr" presetSubtype="10" fill="hold" grpId="0" nodeType="afterEffect">
                                  <p:stCondLst>
                                    <p:cond delay="0"/>
                                  </p:stCondLst>
                                  <p:iterate>
                                    <p:tmAbs val="0"/>
                                  </p:iterate>
                                  <p:childTnLst>
                                    <p:set>
                                      <p:cBhvr>
                                        <p:cTn id="28" fill="hold"/>
                                        <p:tgtEl>
                                          <p:spTgt spid="282"/>
                                        </p:tgtEl>
                                        <p:attrNameLst>
                                          <p:attrName>style.visibility</p:attrName>
                                        </p:attrNameLst>
                                      </p:cBhvr>
                                      <p:to>
                                        <p:strVal val="visible"/>
                                      </p:to>
                                    </p:set>
                                    <p:anim calcmode="lin" valueType="num">
                                      <p:cBhvr>
                                        <p:cTn id="29" dur="750" fill="hold"/>
                                        <p:tgtEl>
                                          <p:spTgt spid="282"/>
                                        </p:tgtEl>
                                        <p:attrNameLst>
                                          <p:attrName>ppt_w</p:attrName>
                                        </p:attrNameLst>
                                      </p:cBhvr>
                                      <p:tavLst>
                                        <p:tav tm="0" fmla="#ppt_w*sin(2.5*pi*$)">
                                          <p:val>
                                            <p:fltVal val="0"/>
                                          </p:val>
                                        </p:tav>
                                        <p:tav tm="100000">
                                          <p:val>
                                            <p:fltVal val="1"/>
                                          </p:val>
                                        </p:tav>
                                      </p:tavLst>
                                    </p:anim>
                                    <p:anim calcmode="lin" valueType="num">
                                      <p:cBhvr>
                                        <p:cTn id="30" dur="750" fill="hold"/>
                                        <p:tgtEl>
                                          <p:spTgt spid="282"/>
                                        </p:tgtEl>
                                        <p:attrNameLst>
                                          <p:attrName>ppt_h</p:attrName>
                                        </p:attrNameLst>
                                      </p:cBhvr>
                                      <p:tavLst>
                                        <p:tav tm="0">
                                          <p:val>
                                            <p:strVal val="#ppt_h"/>
                                          </p:val>
                                        </p:tav>
                                        <p:tav tm="100000">
                                          <p:val>
                                            <p:strVal val="#ppt_h"/>
                                          </p:val>
                                        </p:tav>
                                      </p:tavLst>
                                    </p:anim>
                                  </p:childTnLst>
                                </p:cTn>
                              </p:par>
                            </p:childTnLst>
                          </p:cTn>
                        </p:par>
                        <p:par>
                          <p:cTn id="31" fill="hold">
                            <p:stCondLst>
                              <p:cond delay="1750"/>
                            </p:stCondLst>
                            <p:childTnLst>
                              <p:par>
                                <p:cTn id="32" presetID="19" presetClass="entr" presetSubtype="10" fill="hold" grpId="0" nodeType="afterEffect">
                                  <p:stCondLst>
                                    <p:cond delay="0"/>
                                  </p:stCondLst>
                                  <p:iterate>
                                    <p:tmAbs val="0"/>
                                  </p:iterate>
                                  <p:childTnLst>
                                    <p:set>
                                      <p:cBhvr>
                                        <p:cTn id="33" fill="hold"/>
                                        <p:tgtEl>
                                          <p:spTgt spid="283"/>
                                        </p:tgtEl>
                                        <p:attrNameLst>
                                          <p:attrName>style.visibility</p:attrName>
                                        </p:attrNameLst>
                                      </p:cBhvr>
                                      <p:to>
                                        <p:strVal val="visible"/>
                                      </p:to>
                                    </p:set>
                                    <p:anim calcmode="lin" valueType="num">
                                      <p:cBhvr>
                                        <p:cTn id="34" dur="750" fill="hold"/>
                                        <p:tgtEl>
                                          <p:spTgt spid="283"/>
                                        </p:tgtEl>
                                        <p:attrNameLst>
                                          <p:attrName>ppt_w</p:attrName>
                                        </p:attrNameLst>
                                      </p:cBhvr>
                                      <p:tavLst>
                                        <p:tav tm="0" fmla="#ppt_w*sin(2.5*pi*$)">
                                          <p:val>
                                            <p:fltVal val="0"/>
                                          </p:val>
                                        </p:tav>
                                        <p:tav tm="100000">
                                          <p:val>
                                            <p:fltVal val="1"/>
                                          </p:val>
                                        </p:tav>
                                      </p:tavLst>
                                    </p:anim>
                                    <p:anim calcmode="lin" valueType="num">
                                      <p:cBhvr>
                                        <p:cTn id="35" dur="750" fill="hold"/>
                                        <p:tgtEl>
                                          <p:spTgt spid="28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9" presetClass="entr" presetSubtype="10" fill="hold" grpId="0" nodeType="afterEffect">
                                  <p:stCondLst>
                                    <p:cond delay="0"/>
                                  </p:stCondLst>
                                  <p:iterate>
                                    <p:tmAbs val="0"/>
                                  </p:iterate>
                                  <p:childTnLst>
                                    <p:set>
                                      <p:cBhvr>
                                        <p:cTn id="38" fill="hold"/>
                                        <p:tgtEl>
                                          <p:spTgt spid="284"/>
                                        </p:tgtEl>
                                        <p:attrNameLst>
                                          <p:attrName>style.visibility</p:attrName>
                                        </p:attrNameLst>
                                      </p:cBhvr>
                                      <p:to>
                                        <p:strVal val="visible"/>
                                      </p:to>
                                    </p:set>
                                    <p:anim calcmode="lin" valueType="num">
                                      <p:cBhvr>
                                        <p:cTn id="39" dur="750" fill="hold"/>
                                        <p:tgtEl>
                                          <p:spTgt spid="284"/>
                                        </p:tgtEl>
                                        <p:attrNameLst>
                                          <p:attrName>ppt_w</p:attrName>
                                        </p:attrNameLst>
                                      </p:cBhvr>
                                      <p:tavLst>
                                        <p:tav tm="0" fmla="#ppt_w*sin(2.5*pi*$)">
                                          <p:val>
                                            <p:fltVal val="0"/>
                                          </p:val>
                                        </p:tav>
                                        <p:tav tm="100000">
                                          <p:val>
                                            <p:fltVal val="1"/>
                                          </p:val>
                                        </p:tav>
                                      </p:tavLst>
                                    </p:anim>
                                    <p:anim calcmode="lin" valueType="num">
                                      <p:cBhvr>
                                        <p:cTn id="40" dur="750" fill="hold"/>
                                        <p:tgtEl>
                                          <p:spTgt spid="2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Affect Recognition"/>
          <p:cNvSpPr txBox="1">
            <a:spLocks noGrp="1"/>
          </p:cNvSpPr>
          <p:nvPr>
            <p:ph type="title"/>
          </p:nvPr>
        </p:nvSpPr>
        <p:spPr>
          <a:prstGeom prst="rect">
            <a:avLst/>
          </a:prstGeom>
        </p:spPr>
        <p:txBody>
          <a:bodyPr/>
          <a:lstStyle/>
          <a:p>
            <a:r>
              <a:t>Affect Recognition</a:t>
            </a:r>
          </a:p>
        </p:txBody>
      </p:sp>
      <p:sp>
        <p:nvSpPr>
          <p:cNvPr id="291" name="Turkers are shown short headlines…"/>
          <p:cNvSpPr txBox="1">
            <a:spLocks noGrp="1"/>
          </p:cNvSpPr>
          <p:nvPr>
            <p:ph type="body" sz="half" idx="1"/>
          </p:nvPr>
        </p:nvSpPr>
        <p:spPr>
          <a:xfrm>
            <a:off x="6336166" y="365125"/>
            <a:ext cx="5338763" cy="1714500"/>
          </a:xfrm>
          <a:prstGeom prst="rect">
            <a:avLst/>
          </a:prstGeom>
        </p:spPr>
        <p:txBody>
          <a:bodyPr/>
          <a:lstStyle/>
          <a:p>
            <a:r>
              <a:rPr dirty="0" err="1"/>
              <a:t>Turkers</a:t>
            </a:r>
            <a:r>
              <a:rPr dirty="0"/>
              <a:t> are shown short headlines</a:t>
            </a:r>
          </a:p>
          <a:p>
            <a:r>
              <a:rPr dirty="0"/>
              <a:t>Given numeric scores to 6 emotions</a:t>
            </a:r>
          </a:p>
        </p:txBody>
      </p:sp>
      <p:pic>
        <p:nvPicPr>
          <p:cNvPr id="3" name="Picture 2" descr="Chart, bar chart&#10;&#10;Description automatically generated">
            <a:extLst>
              <a:ext uri="{FF2B5EF4-FFF2-40B4-BE49-F238E27FC236}">
                <a16:creationId xmlns:a16="http://schemas.microsoft.com/office/drawing/2014/main" id="{F08D3C2E-1B42-1642-97E1-FB31C3907BC0}"/>
              </a:ext>
            </a:extLst>
          </p:cNvPr>
          <p:cNvPicPr>
            <a:picLocks noChangeAspect="1"/>
          </p:cNvPicPr>
          <p:nvPr/>
        </p:nvPicPr>
        <p:blipFill>
          <a:blip r:embed="rId2"/>
          <a:stretch>
            <a:fillRect/>
          </a:stretch>
        </p:blipFill>
        <p:spPr>
          <a:xfrm>
            <a:off x="2366513" y="1653523"/>
            <a:ext cx="6581922" cy="3956347"/>
          </a:xfrm>
          <a:prstGeom prst="rect">
            <a:avLst/>
          </a:prstGeom>
        </p:spPr>
      </p:pic>
    </p:spTree>
    <p:extLst>
      <p:ext uri="{BB962C8B-B14F-4D97-AF65-F5344CB8AC3E}">
        <p14:creationId xmlns:p14="http://schemas.microsoft.com/office/powerpoint/2010/main" val="28347825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FBCF-2D48-354C-8039-DBFEB8428DBF}"/>
              </a:ext>
            </a:extLst>
          </p:cNvPr>
          <p:cNvSpPr>
            <a:spLocks noGrp="1"/>
          </p:cNvSpPr>
          <p:nvPr>
            <p:ph type="title"/>
          </p:nvPr>
        </p:nvSpPr>
        <p:spPr/>
        <p:txBody>
          <a:bodyPr/>
          <a:lstStyle/>
          <a:p>
            <a:r>
              <a:rPr lang="en-US" dirty="0"/>
              <a:t>Affect Recognition Goals</a:t>
            </a:r>
          </a:p>
        </p:txBody>
      </p:sp>
      <p:sp>
        <p:nvSpPr>
          <p:cNvPr id="3" name="Text Placeholder 2">
            <a:extLst>
              <a:ext uri="{FF2B5EF4-FFF2-40B4-BE49-F238E27FC236}">
                <a16:creationId xmlns:a16="http://schemas.microsoft.com/office/drawing/2014/main" id="{2D52BB33-689D-2A4C-8CCF-4EB8504F6942}"/>
              </a:ext>
            </a:extLst>
          </p:cNvPr>
          <p:cNvSpPr>
            <a:spLocks noGrp="1"/>
          </p:cNvSpPr>
          <p:nvPr>
            <p:ph idx="1"/>
          </p:nvPr>
        </p:nvSpPr>
        <p:spPr/>
        <p:txBody>
          <a:bodyPr/>
          <a:lstStyle/>
          <a:p>
            <a:r>
              <a:rPr lang="en-US" dirty="0">
                <a:latin typeface="Helvetica Neue Medium"/>
                <a:ea typeface="Helvetica Neue Medium"/>
                <a:cs typeface="Helvetica Neue Medium"/>
                <a:sym typeface="Helvetica Neue Medium"/>
              </a:rPr>
              <a:t>Sentiment Analysis</a:t>
            </a:r>
            <a:r>
              <a:rPr lang="en-US" dirty="0"/>
              <a:t> – enhance the standard positive/negative analysis with more nuanced emotions</a:t>
            </a:r>
          </a:p>
          <a:p>
            <a:r>
              <a:rPr lang="en-US" dirty="0">
                <a:latin typeface="Helvetica Neue Medium"/>
                <a:ea typeface="Helvetica Neue Medium"/>
                <a:cs typeface="Helvetica Neue Medium"/>
                <a:sym typeface="Helvetica Neue Medium"/>
              </a:rPr>
              <a:t>Computer assisted creativity </a:t>
            </a:r>
            <a:r>
              <a:rPr lang="en-US" dirty="0"/>
              <a:t>– generate text for computational advertising or persuasive communication</a:t>
            </a:r>
          </a:p>
          <a:p>
            <a:r>
              <a:rPr lang="en-US" dirty="0">
                <a:latin typeface="Helvetica Neue Medium"/>
                <a:ea typeface="Helvetica Neue Medium"/>
                <a:cs typeface="Helvetica Neue Medium"/>
                <a:sym typeface="Helvetica Neue Medium"/>
              </a:rPr>
              <a:t>Verbal expressively for speech-to-text generation</a:t>
            </a:r>
            <a:r>
              <a:rPr lang="en-US" dirty="0"/>
              <a:t> – improve the naturalness and effectiveness of computer voices</a:t>
            </a:r>
          </a:p>
          <a:p>
            <a:endParaRPr lang="en-US" dirty="0"/>
          </a:p>
        </p:txBody>
      </p:sp>
    </p:spTree>
    <p:extLst>
      <p:ext uri="{BB962C8B-B14F-4D97-AF65-F5344CB8AC3E}">
        <p14:creationId xmlns:p14="http://schemas.microsoft.com/office/powerpoint/2010/main" val="375261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Word Similarity"/>
          <p:cNvSpPr txBox="1">
            <a:spLocks noGrp="1"/>
          </p:cNvSpPr>
          <p:nvPr>
            <p:ph type="title"/>
          </p:nvPr>
        </p:nvSpPr>
        <p:spPr>
          <a:prstGeom prst="rect">
            <a:avLst/>
          </a:prstGeom>
        </p:spPr>
        <p:txBody>
          <a:bodyPr>
            <a:normAutofit/>
          </a:bodyPr>
          <a:lstStyle/>
          <a:p>
            <a:r>
              <a:rPr sz="4000" dirty="0"/>
              <a:t>Word Similarity</a:t>
            </a:r>
          </a:p>
        </p:txBody>
      </p:sp>
      <p:sp>
        <p:nvSpPr>
          <p:cNvPr id="299" name="Give a subjective numeric score about how similar a pair of words is…"/>
          <p:cNvSpPr txBox="1">
            <a:spLocks noGrp="1"/>
          </p:cNvSpPr>
          <p:nvPr>
            <p:ph type="body" idx="1"/>
          </p:nvPr>
        </p:nvSpPr>
        <p:spPr>
          <a:prstGeom prst="rect">
            <a:avLst/>
          </a:prstGeom>
        </p:spPr>
        <p:txBody>
          <a:bodyPr>
            <a:normAutofit/>
          </a:bodyPr>
          <a:lstStyle/>
          <a:p>
            <a:r>
              <a:rPr sz="3200" dirty="0"/>
              <a:t>Give a subjective numeric score about how similar a pair of words is</a:t>
            </a:r>
          </a:p>
          <a:p>
            <a:r>
              <a:rPr sz="3200" dirty="0"/>
              <a:t>30 pairs of related words like {boy, lad}  and unrelated words like {noon, string}</a:t>
            </a:r>
          </a:p>
          <a:p>
            <a:r>
              <a:rPr sz="3200" dirty="0"/>
              <a:t>Used in psycholinguistic experiments</a:t>
            </a:r>
          </a:p>
        </p:txBody>
      </p:sp>
      <p:sp>
        <p:nvSpPr>
          <p:cNvPr id="300" name="sim(lad, boy) &gt; sim(rooster, noon)"/>
          <p:cNvSpPr/>
          <p:nvPr/>
        </p:nvSpPr>
        <p:spPr>
          <a:xfrm>
            <a:off x="3302958" y="5115475"/>
            <a:ext cx="5098852"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ctr" defTabSz="584200">
              <a:defRPr sz="3400">
                <a:latin typeface="+mn-lt"/>
                <a:ea typeface="+mn-ea"/>
                <a:cs typeface="+mn-cs"/>
                <a:sym typeface="Gill Sans"/>
              </a:defRPr>
            </a:lvl1pPr>
          </a:lstStyle>
          <a:p>
            <a:r>
              <a:rPr sz="2391"/>
              <a:t>sim(lad, boy) &gt; sim(rooster, noon)</a:t>
            </a:r>
          </a:p>
        </p:txBody>
      </p:sp>
    </p:spTree>
    <p:extLst>
      <p:ext uri="{BB962C8B-B14F-4D97-AF65-F5344CB8AC3E}">
        <p14:creationId xmlns:p14="http://schemas.microsoft.com/office/powerpoint/2010/main" val="40933034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Word Sense Disambiguation"/>
          <p:cNvSpPr txBox="1">
            <a:spLocks noGrp="1"/>
          </p:cNvSpPr>
          <p:nvPr>
            <p:ph type="title"/>
          </p:nvPr>
        </p:nvSpPr>
        <p:spPr>
          <a:xfrm>
            <a:off x="230862" y="379193"/>
            <a:ext cx="10515600" cy="772052"/>
          </a:xfrm>
          <a:prstGeom prst="rect">
            <a:avLst/>
          </a:prstGeom>
        </p:spPr>
        <p:txBody>
          <a:bodyPr>
            <a:normAutofit/>
          </a:bodyPr>
          <a:lstStyle>
            <a:lvl1pPr defTabSz="537463">
              <a:defRPr sz="7728"/>
            </a:lvl1pPr>
          </a:lstStyle>
          <a:p>
            <a:r>
              <a:rPr sz="4000" dirty="0"/>
              <a:t>Word Sense Disambiguation</a:t>
            </a:r>
          </a:p>
        </p:txBody>
      </p:sp>
      <p:sp>
        <p:nvSpPr>
          <p:cNvPr id="305" name="Read a paragraph of text, and pick the best meaning for a word…"/>
          <p:cNvSpPr txBox="1">
            <a:spLocks noGrp="1"/>
          </p:cNvSpPr>
          <p:nvPr>
            <p:ph type="body" idx="1"/>
          </p:nvPr>
        </p:nvSpPr>
        <p:spPr>
          <a:xfrm>
            <a:off x="1190625" y="1419820"/>
            <a:ext cx="9810750" cy="4018359"/>
          </a:xfrm>
          <a:prstGeom prst="rect">
            <a:avLst/>
          </a:prstGeom>
        </p:spPr>
        <p:txBody>
          <a:bodyPr>
            <a:normAutofit lnSpcReduction="10000"/>
          </a:bodyPr>
          <a:lstStyle/>
          <a:p>
            <a:pPr marL="543799" indent="-349585" defTabSz="357353">
              <a:spcBef>
                <a:spcPts val="1406"/>
              </a:spcBef>
              <a:defRPr sz="3654"/>
            </a:pPr>
            <a:r>
              <a:rPr sz="3200" dirty="0"/>
              <a:t>Read a paragraph of text, and pick the best meaning for a word </a:t>
            </a:r>
          </a:p>
          <a:p>
            <a:pPr marL="543799" indent="-349585" defTabSz="357353">
              <a:spcBef>
                <a:spcPts val="1406"/>
              </a:spcBef>
              <a:defRPr sz="3654"/>
            </a:pPr>
            <a:r>
              <a:rPr sz="3200" dirty="0"/>
              <a:t>Robert E. Lyons III was appointed </a:t>
            </a:r>
            <a:r>
              <a:rPr sz="3200" b="1" dirty="0">
                <a:latin typeface="Helvetica Neue"/>
                <a:ea typeface="Helvetica Neue"/>
                <a:cs typeface="Helvetica Neue"/>
                <a:sym typeface="Helvetica Neue"/>
              </a:rPr>
              <a:t>president</a:t>
            </a:r>
            <a:r>
              <a:rPr sz="3200" dirty="0"/>
              <a:t> and chief operating officer...</a:t>
            </a:r>
          </a:p>
          <a:p>
            <a:pPr marL="543799" indent="-349585" defTabSz="357353">
              <a:spcBef>
                <a:spcPts val="1406"/>
              </a:spcBef>
              <a:defRPr sz="3654"/>
            </a:pPr>
            <a:r>
              <a:rPr sz="3200" dirty="0"/>
              <a:t>1) executive officer of a firm, corporation, or university </a:t>
            </a:r>
            <a:br>
              <a:rPr sz="3200" dirty="0"/>
            </a:br>
            <a:r>
              <a:rPr sz="3200" dirty="0"/>
              <a:t>2) head of a country (other than the U.S.)</a:t>
            </a:r>
            <a:br>
              <a:rPr sz="3200" dirty="0"/>
            </a:br>
            <a:r>
              <a:rPr sz="3200" dirty="0"/>
              <a:t>3) head of the U.S., President of the United States</a:t>
            </a:r>
          </a:p>
        </p:txBody>
      </p:sp>
    </p:spTree>
    <p:extLst>
      <p:ext uri="{BB962C8B-B14F-4D97-AF65-F5344CB8AC3E}">
        <p14:creationId xmlns:p14="http://schemas.microsoft.com/office/powerpoint/2010/main" val="34168663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ognizing Textual Entailment"/>
          <p:cNvSpPr txBox="1">
            <a:spLocks noGrp="1"/>
          </p:cNvSpPr>
          <p:nvPr>
            <p:ph type="title"/>
          </p:nvPr>
        </p:nvSpPr>
        <p:spPr>
          <a:prstGeom prst="rect">
            <a:avLst/>
          </a:prstGeom>
        </p:spPr>
        <p:txBody>
          <a:bodyPr>
            <a:normAutofit/>
          </a:bodyPr>
          <a:lstStyle>
            <a:lvl1pPr defTabSz="537463">
              <a:defRPr sz="7728"/>
            </a:lvl1pPr>
          </a:lstStyle>
          <a:p>
            <a:r>
              <a:rPr sz="4000" dirty="0"/>
              <a:t>Recognizing Textual Entailment</a:t>
            </a:r>
          </a:p>
        </p:txBody>
      </p:sp>
      <p:sp>
        <p:nvSpPr>
          <p:cNvPr id="310" name="Decide whether one sentence is implied by another…"/>
          <p:cNvSpPr txBox="1">
            <a:spLocks noGrp="1"/>
          </p:cNvSpPr>
          <p:nvPr>
            <p:ph type="body" idx="1"/>
          </p:nvPr>
        </p:nvSpPr>
        <p:spPr>
          <a:xfrm>
            <a:off x="1104524" y="1419820"/>
            <a:ext cx="9810750" cy="4018359"/>
          </a:xfrm>
          <a:prstGeom prst="rect">
            <a:avLst/>
          </a:prstGeom>
        </p:spPr>
        <p:txBody>
          <a:bodyPr>
            <a:normAutofit/>
          </a:bodyPr>
          <a:lstStyle/>
          <a:p>
            <a:r>
              <a:rPr sz="3200" dirty="0"/>
              <a:t>Decide whether one sentence is implied by another</a:t>
            </a:r>
          </a:p>
          <a:p>
            <a:r>
              <a:rPr sz="3200" dirty="0"/>
              <a:t>Is “Oil prices drop” implied by “Crude Oil Prices Slump”?</a:t>
            </a:r>
          </a:p>
          <a:p>
            <a:r>
              <a:rPr sz="3200" dirty="0"/>
              <a:t>Is “Oil prices drop” implied by “The government announced that it plans to raise oil prices”?</a:t>
            </a:r>
          </a:p>
        </p:txBody>
      </p:sp>
    </p:spTree>
    <p:extLst>
      <p:ext uri="{BB962C8B-B14F-4D97-AF65-F5344CB8AC3E}">
        <p14:creationId xmlns:p14="http://schemas.microsoft.com/office/powerpoint/2010/main" val="26169606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mporal Annotation"/>
          <p:cNvSpPr txBox="1">
            <a:spLocks noGrp="1"/>
          </p:cNvSpPr>
          <p:nvPr>
            <p:ph type="title"/>
          </p:nvPr>
        </p:nvSpPr>
        <p:spPr>
          <a:prstGeom prst="rect">
            <a:avLst/>
          </a:prstGeom>
        </p:spPr>
        <p:txBody>
          <a:bodyPr>
            <a:normAutofit/>
          </a:bodyPr>
          <a:lstStyle/>
          <a:p>
            <a:r>
              <a:rPr sz="4000" dirty="0"/>
              <a:t>Temporal Annotation</a:t>
            </a:r>
          </a:p>
        </p:txBody>
      </p:sp>
      <p:sp>
        <p:nvSpPr>
          <p:cNvPr id="313" name="Did a verb mentioned in a text happen before or after another verb?…"/>
          <p:cNvSpPr txBox="1">
            <a:spLocks noGrp="1"/>
          </p:cNvSpPr>
          <p:nvPr>
            <p:ph type="body" idx="1"/>
          </p:nvPr>
        </p:nvSpPr>
        <p:spPr>
          <a:xfrm>
            <a:off x="1190625" y="1419820"/>
            <a:ext cx="9810750" cy="4018359"/>
          </a:xfrm>
          <a:prstGeom prst="rect">
            <a:avLst/>
          </a:prstGeom>
        </p:spPr>
        <p:txBody>
          <a:bodyPr>
            <a:normAutofit/>
          </a:bodyPr>
          <a:lstStyle/>
          <a:p>
            <a:pPr marL="581301" indent="-373693" defTabSz="381998">
              <a:spcBef>
                <a:spcPts val="1547"/>
              </a:spcBef>
              <a:defRPr sz="3906"/>
            </a:pPr>
            <a:r>
              <a:rPr sz="3200" dirty="0"/>
              <a:t>Did a verb mentioned in a text happen before or after another verb?</a:t>
            </a:r>
          </a:p>
          <a:p>
            <a:pPr marL="581301" indent="-373693" defTabSz="381998">
              <a:spcBef>
                <a:spcPts val="1547"/>
              </a:spcBef>
              <a:defRPr sz="3906"/>
            </a:pPr>
            <a:r>
              <a:rPr sz="3200" dirty="0"/>
              <a:t>It just blew up in the air, and then we saw two fireballs go down to the water, and there was smoke coming up from that.</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go down</a:t>
            </a:r>
            <a:r>
              <a:rPr sz="3200" dirty="0"/>
              <a:t> happen before/after </a:t>
            </a:r>
            <a:r>
              <a:rPr sz="3200" i="1" dirty="0">
                <a:latin typeface="Helvetica Neue"/>
                <a:ea typeface="Helvetica Neue"/>
                <a:cs typeface="Helvetica Neue"/>
                <a:sym typeface="Helvetica Neue"/>
              </a:rPr>
              <a:t>coming up?</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blew up </a:t>
            </a:r>
            <a:r>
              <a:rPr sz="3200" dirty="0"/>
              <a:t>happen before/after </a:t>
            </a:r>
            <a:r>
              <a:rPr sz="3200" i="1" dirty="0">
                <a:latin typeface="Helvetica Neue"/>
                <a:ea typeface="Helvetica Neue"/>
                <a:cs typeface="Helvetica Neue"/>
                <a:sym typeface="Helvetica Neue"/>
              </a:rPr>
              <a:t>saw?</a:t>
            </a:r>
          </a:p>
        </p:txBody>
      </p:sp>
    </p:spTree>
    <p:extLst>
      <p:ext uri="{BB962C8B-B14F-4D97-AF65-F5344CB8AC3E}">
        <p14:creationId xmlns:p14="http://schemas.microsoft.com/office/powerpoint/2010/main" val="42154511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Experiments"/>
          <p:cNvSpPr txBox="1">
            <a:spLocks noGrp="1"/>
          </p:cNvSpPr>
          <p:nvPr>
            <p:ph type="title"/>
          </p:nvPr>
        </p:nvSpPr>
        <p:spPr>
          <a:prstGeom prst="rect">
            <a:avLst/>
          </a:prstGeom>
        </p:spPr>
        <p:txBody>
          <a:bodyPr>
            <a:normAutofit/>
          </a:bodyPr>
          <a:lstStyle/>
          <a:p>
            <a:r>
              <a:rPr sz="4000" dirty="0"/>
              <a:t>Experiments</a:t>
            </a:r>
          </a:p>
        </p:txBody>
      </p:sp>
      <p:sp>
        <p:nvSpPr>
          <p:cNvPr id="316" name="These data sets have existing labels that were created by experts…"/>
          <p:cNvSpPr txBox="1">
            <a:spLocks noGrp="1"/>
          </p:cNvSpPr>
          <p:nvPr>
            <p:ph type="body" idx="1"/>
          </p:nvPr>
        </p:nvSpPr>
        <p:spPr>
          <a:prstGeom prst="rect">
            <a:avLst/>
          </a:prstGeom>
        </p:spPr>
        <p:txBody>
          <a:bodyPr>
            <a:normAutofit/>
          </a:bodyPr>
          <a:lstStyle/>
          <a:p>
            <a:r>
              <a:rPr sz="3200" dirty="0"/>
              <a:t>These data sets have existing labels that were created by experts</a:t>
            </a:r>
          </a:p>
          <a:p>
            <a:r>
              <a:rPr sz="3200" dirty="0"/>
              <a:t>We can therefore measure how well the workers’ labels correspond to experts</a:t>
            </a:r>
          </a:p>
          <a:p>
            <a:r>
              <a:rPr sz="3200" dirty="0"/>
              <a:t>What measurements should we use?</a:t>
            </a:r>
          </a:p>
        </p:txBody>
      </p:sp>
    </p:spTree>
    <p:extLst>
      <p:ext uri="{BB962C8B-B14F-4D97-AF65-F5344CB8AC3E}">
        <p14:creationId xmlns:p14="http://schemas.microsoft.com/office/powerpoint/2010/main" val="38619976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orrelation"/>
          <p:cNvSpPr txBox="1">
            <a:spLocks noGrp="1"/>
          </p:cNvSpPr>
          <p:nvPr>
            <p:ph type="title"/>
          </p:nvPr>
        </p:nvSpPr>
        <p:spPr>
          <a:prstGeom prst="rect">
            <a:avLst/>
          </a:prstGeom>
        </p:spPr>
        <p:txBody>
          <a:bodyPr>
            <a:normAutofit/>
          </a:bodyPr>
          <a:lstStyle/>
          <a:p>
            <a:r>
              <a:rPr sz="4000" dirty="0"/>
              <a:t>Correlation</a:t>
            </a:r>
          </a:p>
        </p:txBody>
      </p:sp>
      <p:graphicFrame>
        <p:nvGraphicFramePr>
          <p:cNvPr id="319" name="Table"/>
          <p:cNvGraphicFramePr/>
          <p:nvPr>
            <p:extLst>
              <p:ext uri="{D42A27DB-BD31-4B8C-83A1-F6EECF244321}">
                <p14:modId xmlns:p14="http://schemas.microsoft.com/office/powerpoint/2010/main" val="2719699850"/>
              </p:ext>
            </p:extLst>
          </p:nvPr>
        </p:nvGraphicFramePr>
        <p:xfrm>
          <a:off x="2349305" y="1322363"/>
          <a:ext cx="7928408" cy="5049136"/>
        </p:xfrm>
        <a:graphic>
          <a:graphicData uri="http://schemas.openxmlformats.org/drawingml/2006/table">
            <a:tbl>
              <a:tblPr/>
              <a:tblGrid>
                <a:gridCol w="4766019">
                  <a:extLst>
                    <a:ext uri="{9D8B030D-6E8A-4147-A177-3AD203B41FA5}">
                      <a16:colId xmlns:a16="http://schemas.microsoft.com/office/drawing/2014/main" val="20000"/>
                    </a:ext>
                  </a:extLst>
                </a:gridCol>
                <a:gridCol w="1516364">
                  <a:extLst>
                    <a:ext uri="{9D8B030D-6E8A-4147-A177-3AD203B41FA5}">
                      <a16:colId xmlns:a16="http://schemas.microsoft.com/office/drawing/2014/main" val="20001"/>
                    </a:ext>
                  </a:extLst>
                </a:gridCol>
                <a:gridCol w="1646025">
                  <a:extLst>
                    <a:ext uri="{9D8B030D-6E8A-4147-A177-3AD203B41FA5}">
                      <a16:colId xmlns:a16="http://schemas.microsoft.com/office/drawing/2014/main" val="20002"/>
                    </a:ext>
                  </a:extLst>
                </a:gridCol>
              </a:tblGrid>
              <a:tr h="691657">
                <a:tc>
                  <a:txBody>
                    <a:bodyPr/>
                    <a:lstStyle/>
                    <a:p>
                      <a:pPr defTabSz="914400">
                        <a:tabLst>
                          <a:tab pos="914400" algn="l"/>
                        </a:tabLst>
                      </a:pPr>
                      <a:r>
                        <a:rPr sz="250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Indonesian with bird flu dies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39</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Thousands tested after Russian H5N1 outbreak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Roots of autism more complex than thought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747117">
                <a:tc>
                  <a:txBody>
                    <a:bodyPr/>
                    <a:lstStyle/>
                    <a:p>
                      <a:pPr defTabSz="914400">
                        <a:tabLst>
                          <a:tab pos="914400" algn="l"/>
                        </a:tabLst>
                      </a:pPr>
                      <a:r>
                        <a:rPr sz="2300" dirty="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692374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Quality Control"/>
          <p:cNvSpPr txBox="1">
            <a:spLocks noGrp="1"/>
          </p:cNvSpPr>
          <p:nvPr>
            <p:ph type="title"/>
          </p:nvPr>
        </p:nvSpPr>
        <p:spPr>
          <a:prstGeom prst="rect">
            <a:avLst/>
          </a:prstGeom>
        </p:spPr>
        <p:txBody>
          <a:bodyPr>
            <a:normAutofit/>
          </a:bodyPr>
          <a:lstStyle/>
          <a:p>
            <a:r>
              <a:rPr sz="4000" dirty="0"/>
              <a:t>Quality Control</a:t>
            </a:r>
          </a:p>
        </p:txBody>
      </p:sp>
      <p:sp>
        <p:nvSpPr>
          <p:cNvPr id="3" name="Content Placeholder 2">
            <a:extLst>
              <a:ext uri="{FF2B5EF4-FFF2-40B4-BE49-F238E27FC236}">
                <a16:creationId xmlns:a16="http://schemas.microsoft.com/office/drawing/2014/main" id="{21650CF0-3B61-104D-A40E-D93C7C83C097}"/>
              </a:ext>
            </a:extLst>
          </p:cNvPr>
          <p:cNvSpPr>
            <a:spLocks noGrp="1"/>
          </p:cNvSpPr>
          <p:nvPr>
            <p:ph idx="1"/>
          </p:nvPr>
        </p:nvSpPr>
        <p:spPr/>
        <p:txBody>
          <a:bodyPr/>
          <a:lstStyle/>
          <a:p>
            <a:r>
              <a:rPr lang="en-US" sz="3200" dirty="0"/>
              <a:t>Crowdsourcing typically takes place through an open call on the internet, where anyone can participate. How do we know that they are doing work conscientiously? Can we trust them not to cheat or sabotage the system?  Even if they are acting in good faith, how do we know that they’re doing things right?</a:t>
            </a:r>
          </a:p>
          <a:p>
            <a:endParaRPr lang="en-US" dirty="0"/>
          </a:p>
          <a:p>
            <a:endParaRPr lang="en-US" dirty="0"/>
          </a:p>
        </p:txBody>
      </p:sp>
      <p:sp>
        <p:nvSpPr>
          <p:cNvPr id="199" name="Crowdsourcing typically takes place through an open call on the internet, where anyone can participate. How do we know that they are doing work conscientiously? Can we trust them not to cheat or sabotage the system?  Even if they are acting in good faith"/>
          <p:cNvSpPr txBox="1"/>
          <p:nvPr/>
        </p:nvSpPr>
        <p:spPr>
          <a:xfrm>
            <a:off x="1524788" y="3688109"/>
            <a:ext cx="9135071"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endParaRPr sz="2953" dirty="0"/>
          </a:p>
        </p:txBody>
      </p:sp>
    </p:spTree>
    <p:extLst>
      <p:ext uri="{BB962C8B-B14F-4D97-AF65-F5344CB8AC3E}">
        <p14:creationId xmlns:p14="http://schemas.microsoft.com/office/powerpoint/2010/main" val="1718201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24" name="τ = (number of concordant pairs) - (number of discordant pairs)…"/>
          <p:cNvSpPr txBox="1"/>
          <p:nvPr/>
        </p:nvSpPr>
        <p:spPr>
          <a:xfrm>
            <a:off x="1242462" y="1388690"/>
            <a:ext cx="9179719" cy="872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25" name="Table"/>
          <p:cNvGraphicFramePr/>
          <p:nvPr>
            <p:extLst>
              <p:ext uri="{D42A27DB-BD31-4B8C-83A1-F6EECF244321}">
                <p14:modId xmlns:p14="http://schemas.microsoft.com/office/powerpoint/2010/main" val="2661508929"/>
              </p:ext>
            </p:extLst>
          </p:nvPr>
        </p:nvGraphicFramePr>
        <p:xfrm>
          <a:off x="1521640" y="2841252"/>
          <a:ext cx="8621361" cy="2223046"/>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dirty="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26" name="&gt;"/>
          <p:cNvSpPr txBox="1"/>
          <p:nvPr/>
        </p:nvSpPr>
        <p:spPr>
          <a:xfrm>
            <a:off x="7082470" y="5215903"/>
            <a:ext cx="586722"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7" name="&gt;"/>
          <p:cNvSpPr txBox="1"/>
          <p:nvPr/>
        </p:nvSpPr>
        <p:spPr>
          <a:xfrm>
            <a:off x="9288606" y="5215903"/>
            <a:ext cx="299762"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8" name="Concordant"/>
          <p:cNvSpPr txBox="1"/>
          <p:nvPr/>
        </p:nvSpPr>
        <p:spPr>
          <a:xfrm>
            <a:off x="2450511" y="5206032"/>
            <a:ext cx="2072299"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dirty="0"/>
              <a:t>Concordant</a:t>
            </a:r>
          </a:p>
        </p:txBody>
      </p:sp>
    </p:spTree>
    <p:extLst>
      <p:ext uri="{BB962C8B-B14F-4D97-AF65-F5344CB8AC3E}">
        <p14:creationId xmlns:p14="http://schemas.microsoft.com/office/powerpoint/2010/main" val="31111790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dissolv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3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3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3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p:bldP spid="325" grpId="0" animBg="1" advAuto="0"/>
      <p:bldP spid="326" grpId="0" animBg="1" advAuto="0"/>
      <p:bldP spid="327" grpId="0" animBg="1" advAuto="0"/>
      <p:bldP spid="32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33" name="τ = (number of concordant pairs) - (number of discordant pairs)…"/>
          <p:cNvSpPr txBox="1"/>
          <p:nvPr/>
        </p:nvSpPr>
        <p:spPr>
          <a:xfrm>
            <a:off x="1242462" y="1501232"/>
            <a:ext cx="9179719" cy="872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34" name="Table"/>
          <p:cNvGraphicFramePr/>
          <p:nvPr>
            <p:extLst>
              <p:ext uri="{D42A27DB-BD31-4B8C-83A1-F6EECF244321}">
                <p14:modId xmlns:p14="http://schemas.microsoft.com/office/powerpoint/2010/main" val="850596842"/>
              </p:ext>
            </p:extLst>
          </p:nvPr>
        </p:nvGraphicFramePr>
        <p:xfrm>
          <a:off x="1521640" y="3147310"/>
          <a:ext cx="8621361" cy="2258714"/>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57238">
                <a:tc>
                  <a:txBody>
                    <a:bodyPr/>
                    <a:lstStyle/>
                    <a:p>
                      <a:pPr defTabSz="914400">
                        <a:tabLst>
                          <a:tab pos="914400" algn="l"/>
                        </a:tabLst>
                      </a:pPr>
                      <a:r>
                        <a:rPr sz="230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35" name="&gt;"/>
          <p:cNvSpPr txBox="1"/>
          <p:nvPr/>
        </p:nvSpPr>
        <p:spPr>
          <a:xfrm>
            <a:off x="7409335" y="5505119"/>
            <a:ext cx="288542"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vl1pPr>
          </a:lstStyle>
          <a:p>
            <a:r>
              <a:rPr sz="2953" dirty="0"/>
              <a:t>&gt;</a:t>
            </a:r>
          </a:p>
        </p:txBody>
      </p:sp>
      <p:sp>
        <p:nvSpPr>
          <p:cNvPr id="336" name="&lt;"/>
          <p:cNvSpPr txBox="1"/>
          <p:nvPr/>
        </p:nvSpPr>
        <p:spPr>
          <a:xfrm>
            <a:off x="9294213" y="5505118"/>
            <a:ext cx="288542"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vl1pPr>
          </a:lstStyle>
          <a:p>
            <a:r>
              <a:rPr sz="2953"/>
              <a:t>&lt;</a:t>
            </a:r>
          </a:p>
        </p:txBody>
      </p:sp>
      <p:sp>
        <p:nvSpPr>
          <p:cNvPr id="337" name="discordant"/>
          <p:cNvSpPr txBox="1"/>
          <p:nvPr/>
        </p:nvSpPr>
        <p:spPr>
          <a:xfrm>
            <a:off x="3143458" y="5529480"/>
            <a:ext cx="1952459"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vl1pPr>
          </a:lstStyle>
          <a:p>
            <a:r>
              <a:rPr sz="2953" dirty="0"/>
              <a:t>discordant</a:t>
            </a:r>
          </a:p>
        </p:txBody>
      </p:sp>
    </p:spTree>
    <p:extLst>
      <p:ext uri="{BB962C8B-B14F-4D97-AF65-F5344CB8AC3E}">
        <p14:creationId xmlns:p14="http://schemas.microsoft.com/office/powerpoint/2010/main" val="103430105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advAuto="0"/>
      <p:bldP spid="335" grpId="0" animBg="1" advAuto="0"/>
      <p:bldP spid="336" grpId="0" animBg="1" advAuto="0"/>
      <p:bldP spid="33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40" name="τ = (number of concordant pairs) - (number of discordant pairs)…"/>
          <p:cNvSpPr txBox="1"/>
          <p:nvPr/>
        </p:nvSpPr>
        <p:spPr>
          <a:xfrm>
            <a:off x="1506140" y="1684111"/>
            <a:ext cx="9179719" cy="872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sp>
        <p:nvSpPr>
          <p:cNvPr id="341" name="τ = 11 - 4 = 0.46…"/>
          <p:cNvSpPr txBox="1"/>
          <p:nvPr/>
        </p:nvSpPr>
        <p:spPr>
          <a:xfrm>
            <a:off x="4676178" y="2992694"/>
            <a:ext cx="2839641" cy="872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410751">
              <a:defRPr sz="3700">
                <a:latin typeface="Helvetica Neue Light"/>
                <a:ea typeface="Helvetica Neue Light"/>
                <a:cs typeface="Helvetica Neue Light"/>
                <a:sym typeface="Helvetica Neue Light"/>
              </a:defRPr>
            </a:pPr>
            <a:r>
              <a:rPr sz="2601" dirty="0" err="1"/>
              <a:t>τ</a:t>
            </a:r>
            <a:r>
              <a:rPr sz="2601" dirty="0"/>
              <a:t> = </a:t>
            </a:r>
            <a:r>
              <a:rPr sz="2601" u="sng" dirty="0"/>
              <a:t>11 - 4</a:t>
            </a:r>
            <a:r>
              <a:rPr sz="2601" dirty="0"/>
              <a:t> = 0.46</a:t>
            </a:r>
          </a:p>
          <a:p>
            <a:pPr defTabSz="410751">
              <a:defRPr sz="3700">
                <a:latin typeface="Helvetica Neue Light"/>
                <a:ea typeface="Helvetica Neue Light"/>
                <a:cs typeface="Helvetica Neue Light"/>
                <a:sym typeface="Helvetica Neue Light"/>
              </a:defRPr>
            </a:pPr>
            <a:r>
              <a:rPr sz="2601" dirty="0"/>
              <a:t>        15</a:t>
            </a:r>
          </a:p>
        </p:txBody>
      </p:sp>
    </p:spTree>
    <p:extLst>
      <p:ext uri="{BB962C8B-B14F-4D97-AF65-F5344CB8AC3E}">
        <p14:creationId xmlns:p14="http://schemas.microsoft.com/office/powerpoint/2010/main" val="24550402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Fast and Cheap – But is it Good?"/>
          <p:cNvSpPr txBox="1">
            <a:spLocks noGrp="1"/>
          </p:cNvSpPr>
          <p:nvPr>
            <p:ph type="title"/>
          </p:nvPr>
        </p:nvSpPr>
        <p:spPr>
          <a:prstGeom prst="rect">
            <a:avLst/>
          </a:prstGeom>
        </p:spPr>
        <p:txBody>
          <a:bodyPr>
            <a:normAutofit/>
          </a:bodyPr>
          <a:lstStyle>
            <a:lvl1pPr defTabSz="537463">
              <a:defRPr sz="7728"/>
            </a:lvl1pPr>
          </a:lstStyle>
          <a:p>
            <a:r>
              <a:rPr sz="4000" dirty="0"/>
              <a:t>Fast and Cheap – But is it Good?</a:t>
            </a:r>
          </a:p>
        </p:txBody>
      </p:sp>
      <p:sp>
        <p:nvSpPr>
          <p:cNvPr id="344" name="Snow, O’Conner, Jurafsky and Ng (2008)…"/>
          <p:cNvSpPr txBox="1">
            <a:spLocks noGrp="1"/>
          </p:cNvSpPr>
          <p:nvPr>
            <p:ph type="body" idx="1"/>
          </p:nvPr>
        </p:nvSpPr>
        <p:spPr>
          <a:xfrm>
            <a:off x="726611" y="1419820"/>
            <a:ext cx="10738778" cy="4018359"/>
          </a:xfrm>
          <a:prstGeom prst="rect">
            <a:avLst/>
          </a:prstGeom>
        </p:spPr>
        <p:txBody>
          <a:bodyPr>
            <a:normAutofit/>
          </a:bodyPr>
          <a:lstStyle/>
          <a:p>
            <a:r>
              <a:rPr sz="3200" dirty="0"/>
              <a:t>Snow, O’Conner, </a:t>
            </a:r>
            <a:r>
              <a:rPr sz="3200" dirty="0" err="1"/>
              <a:t>Jurafsky</a:t>
            </a:r>
            <a:r>
              <a:rPr sz="3200" dirty="0"/>
              <a:t> and Ng (2008)</a:t>
            </a:r>
          </a:p>
          <a:p>
            <a:r>
              <a:rPr sz="3200" dirty="0"/>
              <a:t>Can </a:t>
            </a:r>
            <a:r>
              <a:rPr sz="3200" dirty="0" err="1"/>
              <a:t>Turkers</a:t>
            </a:r>
            <a:r>
              <a:rPr sz="3200" dirty="0"/>
              <a:t> be used to create data for natural language processing?</a:t>
            </a:r>
          </a:p>
          <a:p>
            <a:r>
              <a:rPr sz="3200" dirty="0"/>
              <a:t>Measured their performance in a series of well-designed experiments</a:t>
            </a:r>
          </a:p>
        </p:txBody>
      </p:sp>
    </p:spTree>
    <p:extLst>
      <p:ext uri="{BB962C8B-B14F-4D97-AF65-F5344CB8AC3E}">
        <p14:creationId xmlns:p14="http://schemas.microsoft.com/office/powerpoint/2010/main" val="15478520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Experiments galore"/>
          <p:cNvSpPr txBox="1">
            <a:spLocks noGrp="1"/>
          </p:cNvSpPr>
          <p:nvPr>
            <p:ph type="title"/>
          </p:nvPr>
        </p:nvSpPr>
        <p:spPr>
          <a:prstGeom prst="rect">
            <a:avLst/>
          </a:prstGeom>
        </p:spPr>
        <p:txBody>
          <a:bodyPr>
            <a:normAutofit/>
          </a:bodyPr>
          <a:lstStyle/>
          <a:p>
            <a:r>
              <a:rPr sz="4000" dirty="0"/>
              <a:t>Experiments galore</a:t>
            </a:r>
          </a:p>
        </p:txBody>
      </p:sp>
      <p:sp>
        <p:nvSpPr>
          <p:cNvPr id="347" name="Calculate a correlation coefficient for each of the 5 data sets by comparing the non-expert values against expert values…"/>
          <p:cNvSpPr txBox="1">
            <a:spLocks noGrp="1"/>
          </p:cNvSpPr>
          <p:nvPr>
            <p:ph type="body" idx="1"/>
          </p:nvPr>
        </p:nvSpPr>
        <p:spPr>
          <a:xfrm>
            <a:off x="1104524" y="1580912"/>
            <a:ext cx="9810750" cy="4018359"/>
          </a:xfrm>
          <a:prstGeom prst="rect">
            <a:avLst/>
          </a:prstGeom>
        </p:spPr>
        <p:txBody>
          <a:bodyPr>
            <a:normAutofit fontScale="85000" lnSpcReduction="10000"/>
          </a:bodyPr>
          <a:lstStyle/>
          <a:p>
            <a:pPr marL="606304" indent="-389767" defTabSz="398428">
              <a:spcBef>
                <a:spcPts val="1617"/>
              </a:spcBef>
              <a:defRPr sz="4074"/>
            </a:pPr>
            <a:r>
              <a:t>Calculate a correlation coefficient for each of the 5 data sets by comparing the non-expert values against expert values</a:t>
            </a:r>
          </a:p>
          <a:p>
            <a:pPr marL="606304" indent="-389767" defTabSz="398428">
              <a:spcBef>
                <a:spcPts val="1617"/>
              </a:spcBef>
              <a:defRPr sz="4074"/>
            </a:pPr>
            <a:r>
              <a:t>In most cases there were multiple annotations from different experts – this let’s us establish a topline</a:t>
            </a:r>
          </a:p>
          <a:p>
            <a:pPr marL="606304" indent="-389767" defTabSz="398428">
              <a:spcBef>
                <a:spcPts val="1617"/>
              </a:spcBef>
              <a:defRPr sz="4074"/>
            </a:pPr>
            <a:r>
              <a:t>Instead of taking a single Turker, combine multiple Turkers for each judgment</a:t>
            </a:r>
          </a:p>
        </p:txBody>
      </p:sp>
    </p:spTree>
    <p:extLst>
      <p:ext uri="{BB962C8B-B14F-4D97-AF65-F5344CB8AC3E}">
        <p14:creationId xmlns:p14="http://schemas.microsoft.com/office/powerpoint/2010/main" val="11437506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ample sizes"/>
          <p:cNvSpPr txBox="1">
            <a:spLocks noGrp="1"/>
          </p:cNvSpPr>
          <p:nvPr>
            <p:ph type="title"/>
          </p:nvPr>
        </p:nvSpPr>
        <p:spPr>
          <a:prstGeom prst="rect">
            <a:avLst/>
          </a:prstGeom>
        </p:spPr>
        <p:txBody>
          <a:bodyPr>
            <a:normAutofit/>
          </a:bodyPr>
          <a:lstStyle/>
          <a:p>
            <a:r>
              <a:rPr sz="4000" dirty="0"/>
              <a:t>Sample sizes</a:t>
            </a:r>
          </a:p>
        </p:txBody>
      </p:sp>
      <p:graphicFrame>
        <p:nvGraphicFramePr>
          <p:cNvPr id="350" name="Table"/>
          <p:cNvGraphicFramePr/>
          <p:nvPr>
            <p:extLst>
              <p:ext uri="{D42A27DB-BD31-4B8C-83A1-F6EECF244321}">
                <p14:modId xmlns:p14="http://schemas.microsoft.com/office/powerpoint/2010/main" val="2026022606"/>
              </p:ext>
            </p:extLst>
          </p:nvPr>
        </p:nvGraphicFramePr>
        <p:xfrm>
          <a:off x="2328524" y="1434603"/>
          <a:ext cx="7072312" cy="3598665"/>
        </p:xfrm>
        <a:graphic>
          <a:graphicData uri="http://schemas.openxmlformats.org/drawingml/2006/table">
            <a:tbl>
              <a:tblPr/>
              <a:tblGrid>
                <a:gridCol w="5048386">
                  <a:extLst>
                    <a:ext uri="{9D8B030D-6E8A-4147-A177-3AD203B41FA5}">
                      <a16:colId xmlns:a16="http://schemas.microsoft.com/office/drawing/2014/main" val="20000"/>
                    </a:ext>
                  </a:extLst>
                </a:gridCol>
                <a:gridCol w="2023926">
                  <a:extLst>
                    <a:ext uri="{9D8B030D-6E8A-4147-A177-3AD203B41FA5}">
                      <a16:colId xmlns:a16="http://schemas.microsoft.com/office/drawing/2014/main" val="20001"/>
                    </a:ext>
                  </a:extLst>
                </a:gridCol>
              </a:tblGrid>
              <a:tr h="514095">
                <a:tc>
                  <a:txBody>
                    <a:bodyPr/>
                    <a:lstStyle/>
                    <a:p>
                      <a:pPr defTabSz="914400">
                        <a:tabLst>
                          <a:tab pos="914400" algn="l"/>
                        </a:tabLst>
                      </a:pPr>
                      <a:r>
                        <a:rPr sz="2500">
                          <a:latin typeface="Helvetica Neue Light"/>
                          <a:ea typeface="Helvetica Neue Light"/>
                          <a:cs typeface="Helvetica Neue Light"/>
                          <a:sym typeface="Helvetica Neue Light"/>
                        </a:rPr>
                        <a:t>Task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Labels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Affect Recognition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Similarity</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Recognizing Textual Entailment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Sense Disambiguation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1770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Temporal Ordering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4620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514095">
                <a:tc>
                  <a:txBody>
                    <a:bodyPr/>
                    <a:lstStyle/>
                    <a:p>
                      <a:pPr defTabSz="914400">
                        <a:tabLst>
                          <a:tab pos="914400" algn="l"/>
                        </a:tabLst>
                      </a:pPr>
                      <a:r>
                        <a:rPr sz="2500" b="1" dirty="0">
                          <a:latin typeface="Helvetica Neue"/>
                          <a:ea typeface="Helvetica Neue"/>
                          <a:cs typeface="Helvetica Neue"/>
                          <a:sym typeface="Helvetica Neue"/>
                        </a:rPr>
                        <a:t>Total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b="1" dirty="0">
                          <a:latin typeface="Helvetica Neue"/>
                          <a:ea typeface="Helvetica Neue"/>
                          <a:cs typeface="Helvetica Neue"/>
                          <a:sym typeface="Helvetica Neue"/>
                        </a:rPr>
                        <a:t>21,690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41975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greement with experts increases as we add more Turkers"/>
          <p:cNvSpPr txBox="1">
            <a:spLocks noGrp="1"/>
          </p:cNvSpPr>
          <p:nvPr>
            <p:ph type="title"/>
          </p:nvPr>
        </p:nvSpPr>
        <p:spPr>
          <a:prstGeom prst="rect">
            <a:avLst/>
          </a:prstGeom>
        </p:spPr>
        <p:txBody>
          <a:bodyPr>
            <a:noAutofit/>
          </a:bodyPr>
          <a:lstStyle>
            <a:lvl1pPr defTabSz="385572">
              <a:defRPr sz="5544"/>
            </a:lvl1pPr>
          </a:lstStyle>
          <a:p>
            <a:r>
              <a:rPr sz="4000" dirty="0"/>
              <a:t>Agreement with experts increases as we add more </a:t>
            </a:r>
            <a:r>
              <a:rPr sz="4000" dirty="0" err="1"/>
              <a:t>Turkers</a:t>
            </a:r>
            <a:endParaRPr sz="4000" dirty="0"/>
          </a:p>
        </p:txBody>
      </p:sp>
      <p:grpSp>
        <p:nvGrpSpPr>
          <p:cNvPr id="359" name="Group"/>
          <p:cNvGrpSpPr/>
          <p:nvPr/>
        </p:nvGrpSpPr>
        <p:grpSpPr>
          <a:xfrm>
            <a:off x="1464398" y="1409901"/>
            <a:ext cx="8974340" cy="4857985"/>
            <a:chOff x="0" y="0"/>
            <a:chExt cx="12763504" cy="6909133"/>
          </a:xfrm>
        </p:grpSpPr>
        <p:grpSp>
          <p:nvGrpSpPr>
            <p:cNvPr id="356" name="Group"/>
            <p:cNvGrpSpPr/>
            <p:nvPr/>
          </p:nvGrpSpPr>
          <p:grpSpPr>
            <a:xfrm>
              <a:off x="0" y="0"/>
              <a:ext cx="12763505" cy="6909134"/>
              <a:chOff x="0" y="0"/>
              <a:chExt cx="12763504" cy="6909133"/>
            </a:xfrm>
          </p:grpSpPr>
          <p:pic>
            <p:nvPicPr>
              <p:cNvPr id="353" name="droppedImage.pdf" descr="droppedImage.pdf"/>
              <p:cNvPicPr>
                <a:picLocks noChangeAspect="1"/>
              </p:cNvPicPr>
              <p:nvPr/>
            </p:nvPicPr>
            <p:blipFill>
              <a:blip r:embed="rId3"/>
              <a:stretch>
                <a:fillRect/>
              </a:stretch>
            </p:blipFill>
            <p:spPr>
              <a:xfrm>
                <a:off x="0" y="131245"/>
                <a:ext cx="8927930" cy="6529934"/>
              </a:xfrm>
              <a:prstGeom prst="rect">
                <a:avLst/>
              </a:prstGeom>
              <a:ln w="12700" cap="flat">
                <a:noFill/>
                <a:miter lim="400000"/>
              </a:ln>
              <a:effectLst/>
            </p:spPr>
          </p:pic>
          <p:pic>
            <p:nvPicPr>
              <p:cNvPr id="354" name="droppedImage.pdf" descr="droppedImage.pdf"/>
              <p:cNvPicPr>
                <a:picLocks noChangeAspect="1"/>
              </p:cNvPicPr>
              <p:nvPr/>
            </p:nvPicPr>
            <p:blipFill>
              <a:blip r:embed="rId4"/>
              <a:stretch>
                <a:fillRect/>
              </a:stretch>
            </p:blipFill>
            <p:spPr>
              <a:xfrm>
                <a:off x="8447106" y="0"/>
                <a:ext cx="4316399" cy="3578552"/>
              </a:xfrm>
              <a:prstGeom prst="rect">
                <a:avLst/>
              </a:prstGeom>
              <a:ln w="12700" cap="flat">
                <a:noFill/>
                <a:miter lim="400000"/>
              </a:ln>
              <a:effectLst/>
            </p:spPr>
          </p:pic>
          <p:pic>
            <p:nvPicPr>
              <p:cNvPr id="355" name="droppedImage.pdf" descr="droppedImage.pdf"/>
              <p:cNvPicPr>
                <a:picLocks noChangeAspect="1"/>
              </p:cNvPicPr>
              <p:nvPr/>
            </p:nvPicPr>
            <p:blipFill>
              <a:blip r:embed="rId5"/>
              <a:stretch>
                <a:fillRect/>
              </a:stretch>
            </p:blipFill>
            <p:spPr>
              <a:xfrm>
                <a:off x="8522100" y="3330584"/>
                <a:ext cx="4168830" cy="3578550"/>
              </a:xfrm>
              <a:prstGeom prst="rect">
                <a:avLst/>
              </a:prstGeom>
              <a:ln w="12700" cap="flat">
                <a:noFill/>
                <a:miter lim="400000"/>
              </a:ln>
              <a:effectLst/>
            </p:spPr>
          </p:pic>
        </p:grpSp>
        <p:sp>
          <p:nvSpPr>
            <p:cNvPr id="357" name="Rectangle"/>
            <p:cNvSpPr/>
            <p:nvPr/>
          </p:nvSpPr>
          <p:spPr>
            <a:xfrm>
              <a:off x="10209792" y="32258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58" name="Rectangle"/>
            <p:cNvSpPr/>
            <p:nvPr/>
          </p:nvSpPr>
          <p:spPr>
            <a:xfrm>
              <a:off x="10209792" y="65913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Tree>
    <p:extLst>
      <p:ext uri="{BB962C8B-B14F-4D97-AF65-F5344CB8AC3E}">
        <p14:creationId xmlns:p14="http://schemas.microsoft.com/office/powerpoint/2010/main" val="3224532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ccuracy of individual annotators"/>
          <p:cNvSpPr txBox="1">
            <a:spLocks noGrp="1"/>
          </p:cNvSpPr>
          <p:nvPr>
            <p:ph type="title"/>
          </p:nvPr>
        </p:nvSpPr>
        <p:spPr>
          <a:prstGeom prst="rect">
            <a:avLst/>
          </a:prstGeom>
        </p:spPr>
        <p:txBody>
          <a:bodyPr>
            <a:normAutofit/>
          </a:bodyPr>
          <a:lstStyle>
            <a:lvl1pPr defTabSz="537463">
              <a:defRPr sz="7728"/>
            </a:lvl1pPr>
          </a:lstStyle>
          <a:p>
            <a:r>
              <a:rPr sz="4000" dirty="0"/>
              <a:t>Accuracy of individual annotators</a:t>
            </a:r>
          </a:p>
        </p:txBody>
      </p:sp>
      <p:pic>
        <p:nvPicPr>
          <p:cNvPr id="364" name="droppedImage.pdf" descr="droppedImage.pdf"/>
          <p:cNvPicPr>
            <a:picLocks noChangeAspect="1"/>
          </p:cNvPicPr>
          <p:nvPr/>
        </p:nvPicPr>
        <p:blipFill>
          <a:blip r:embed="rId3"/>
          <a:stretch>
            <a:fillRect/>
          </a:stretch>
        </p:blipFill>
        <p:spPr>
          <a:xfrm>
            <a:off x="2881949" y="1333683"/>
            <a:ext cx="5897138" cy="4732734"/>
          </a:xfrm>
          <a:prstGeom prst="rect">
            <a:avLst/>
          </a:prstGeom>
          <a:ln w="12700">
            <a:miter lim="400000"/>
          </a:ln>
        </p:spPr>
      </p:pic>
    </p:spTree>
    <p:extLst>
      <p:ext uri="{BB962C8B-B14F-4D97-AF65-F5344CB8AC3E}">
        <p14:creationId xmlns:p14="http://schemas.microsoft.com/office/powerpoint/2010/main" val="22953707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alibrate the Turkers"/>
          <p:cNvSpPr txBox="1">
            <a:spLocks noGrp="1"/>
          </p:cNvSpPr>
          <p:nvPr>
            <p:ph type="title"/>
          </p:nvPr>
        </p:nvSpPr>
        <p:spPr>
          <a:prstGeom prst="rect">
            <a:avLst/>
          </a:prstGeom>
        </p:spPr>
        <p:txBody>
          <a:bodyPr>
            <a:normAutofit/>
          </a:bodyPr>
          <a:lstStyle/>
          <a:p>
            <a:r>
              <a:rPr sz="4000" dirty="0"/>
              <a:t>Calibrate the </a:t>
            </a:r>
            <a:r>
              <a:rPr sz="4000" dirty="0" err="1"/>
              <a:t>Turkers</a:t>
            </a:r>
            <a:endParaRPr sz="4000" dirty="0"/>
          </a:p>
        </p:txBody>
      </p:sp>
      <p:sp>
        <p:nvSpPr>
          <p:cNvPr id="369" name="Instead of counting each Turker’s vote equally, instead weight it…"/>
          <p:cNvSpPr txBox="1">
            <a:spLocks noGrp="1"/>
          </p:cNvSpPr>
          <p:nvPr>
            <p:ph type="body" idx="1"/>
          </p:nvPr>
        </p:nvSpPr>
        <p:spPr>
          <a:xfrm>
            <a:off x="1190625" y="1266734"/>
            <a:ext cx="9810750" cy="4018359"/>
          </a:xfrm>
          <a:prstGeom prst="rect">
            <a:avLst/>
          </a:prstGeom>
        </p:spPr>
        <p:txBody>
          <a:bodyPr>
            <a:noAutofit/>
          </a:bodyPr>
          <a:lstStyle/>
          <a:p>
            <a:pPr marL="562550" indent="-361639" defTabSz="369675">
              <a:spcBef>
                <a:spcPts val="1477"/>
              </a:spcBef>
              <a:defRPr sz="3780"/>
            </a:pPr>
            <a:r>
              <a:rPr sz="3200" dirty="0"/>
              <a:t>Instead of counting each </a:t>
            </a:r>
            <a:r>
              <a:rPr sz="3200" dirty="0" err="1"/>
              <a:t>Turker’s</a:t>
            </a:r>
            <a:r>
              <a:rPr sz="3200" dirty="0"/>
              <a:t> vote equally, instead weight it</a:t>
            </a:r>
          </a:p>
          <a:p>
            <a:pPr marL="562550" indent="-361639" defTabSz="369675">
              <a:spcBef>
                <a:spcPts val="1477"/>
              </a:spcBef>
              <a:defRPr sz="3780"/>
            </a:pPr>
            <a:r>
              <a:rPr sz="3200" dirty="0"/>
              <a:t>Set the weight of the score based on how well they do on gold standard data</a:t>
            </a:r>
          </a:p>
          <a:p>
            <a:pPr marL="562550" indent="-361639" defTabSz="369675">
              <a:spcBef>
                <a:spcPts val="1477"/>
              </a:spcBef>
              <a:defRPr sz="3780"/>
            </a:pPr>
            <a:r>
              <a:rPr sz="3200" dirty="0"/>
              <a:t>Embed small amounts of expert labeled data alongside data without labels</a:t>
            </a:r>
          </a:p>
          <a:p>
            <a:pPr marL="562550" indent="-361639" defTabSz="369675">
              <a:spcBef>
                <a:spcPts val="1477"/>
              </a:spcBef>
              <a:defRPr sz="3780"/>
            </a:pPr>
            <a:r>
              <a:rPr sz="3200" dirty="0"/>
              <a:t>Votes will count more for </a:t>
            </a:r>
            <a:r>
              <a:rPr sz="3200" dirty="0" err="1"/>
              <a:t>Turkers</a:t>
            </a:r>
            <a:r>
              <a:rPr sz="3200" dirty="0"/>
              <a:t> who perform well, and less for those who perform poorly</a:t>
            </a:r>
          </a:p>
        </p:txBody>
      </p:sp>
    </p:spTree>
    <p:extLst>
      <p:ext uri="{BB962C8B-B14F-4D97-AF65-F5344CB8AC3E}">
        <p14:creationId xmlns:p14="http://schemas.microsoft.com/office/powerpoint/2010/main" val="41128518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Weighted votes"/>
          <p:cNvSpPr txBox="1">
            <a:spLocks noGrp="1"/>
          </p:cNvSpPr>
          <p:nvPr>
            <p:ph type="title"/>
          </p:nvPr>
        </p:nvSpPr>
        <p:spPr>
          <a:prstGeom prst="rect">
            <a:avLst/>
          </a:prstGeom>
        </p:spPr>
        <p:txBody>
          <a:bodyPr/>
          <a:lstStyle/>
          <a:p>
            <a:r>
              <a:t>Weighted votes</a:t>
            </a:r>
          </a:p>
        </p:txBody>
      </p:sp>
      <p:pic>
        <p:nvPicPr>
          <p:cNvPr id="372" name="droppedImage.pdf" descr="droppedImage.pdf"/>
          <p:cNvPicPr>
            <a:picLocks noChangeAspect="1"/>
          </p:cNvPicPr>
          <p:nvPr/>
        </p:nvPicPr>
        <p:blipFill>
          <a:blip r:embed="rId2"/>
          <a:stretch>
            <a:fillRect/>
          </a:stretch>
        </p:blipFill>
        <p:spPr>
          <a:xfrm>
            <a:off x="1340057" y="2134195"/>
            <a:ext cx="9349384" cy="3984337"/>
          </a:xfrm>
          <a:prstGeom prst="rect">
            <a:avLst/>
          </a:prstGeom>
          <a:ln w="12700">
            <a:miter lim="400000"/>
          </a:ln>
        </p:spPr>
      </p:pic>
    </p:spTree>
    <p:extLst>
      <p:ext uri="{BB962C8B-B14F-4D97-AF65-F5344CB8AC3E}">
        <p14:creationId xmlns:p14="http://schemas.microsoft.com/office/powerpoint/2010/main" val="32090761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D7F5-66BD-3044-8928-098BD8063229}"/>
              </a:ext>
            </a:extLst>
          </p:cNvPr>
          <p:cNvSpPr>
            <a:spLocks noGrp="1"/>
          </p:cNvSpPr>
          <p:nvPr>
            <p:ph type="title"/>
          </p:nvPr>
        </p:nvSpPr>
        <p:spPr/>
        <p:txBody>
          <a:bodyPr>
            <a:normAutofit fontScale="90000"/>
          </a:bodyPr>
          <a:lstStyle/>
          <a:p>
            <a:r>
              <a:rPr lang="en-US" sz="4000" dirty="0"/>
              <a:t>Different Mechanisms for Quality Control</a:t>
            </a:r>
          </a:p>
        </p:txBody>
      </p:sp>
      <p:sp>
        <p:nvSpPr>
          <p:cNvPr id="3" name="Content Placeholder 2">
            <a:extLst>
              <a:ext uri="{FF2B5EF4-FFF2-40B4-BE49-F238E27FC236}">
                <a16:creationId xmlns:a16="http://schemas.microsoft.com/office/drawing/2014/main" id="{129543C0-E830-BE49-924C-7B95881B7D43}"/>
              </a:ext>
            </a:extLst>
          </p:cNvPr>
          <p:cNvSpPr>
            <a:spLocks noGrp="1"/>
          </p:cNvSpPr>
          <p:nvPr>
            <p:ph idx="1"/>
          </p:nvPr>
        </p:nvSpPr>
        <p:spPr/>
        <p:txBody>
          <a:bodyPr/>
          <a:lstStyle/>
          <a:p>
            <a:pPr>
              <a:defRPr b="1">
                <a:latin typeface="Helvetica Neue"/>
                <a:ea typeface="Helvetica Neue"/>
                <a:cs typeface="Helvetica Neue"/>
                <a:sym typeface="Helvetica Neue"/>
              </a:defRPr>
            </a:pPr>
            <a:r>
              <a:rPr lang="en-US" sz="3200" dirty="0"/>
              <a:t>Aggregation and redundancy</a:t>
            </a:r>
          </a:p>
          <a:p>
            <a:r>
              <a:rPr lang="en-US" sz="3200" dirty="0"/>
              <a:t>Embedded gold standard data</a:t>
            </a:r>
          </a:p>
          <a:p>
            <a:r>
              <a:rPr lang="en-US" sz="3200" dirty="0"/>
              <a:t>Reputation systems</a:t>
            </a:r>
          </a:p>
          <a:p>
            <a:r>
              <a:rPr lang="en-US" sz="3200" dirty="0"/>
              <a:t>Economic incentives</a:t>
            </a:r>
          </a:p>
          <a:p>
            <a:r>
              <a:rPr lang="en-US" sz="3200" dirty="0"/>
              <a:t>Statistical models</a:t>
            </a:r>
          </a:p>
          <a:p>
            <a:endParaRPr lang="en-US" dirty="0"/>
          </a:p>
        </p:txBody>
      </p:sp>
    </p:spTree>
    <p:extLst>
      <p:ext uri="{BB962C8B-B14F-4D97-AF65-F5344CB8AC3E}">
        <p14:creationId xmlns:p14="http://schemas.microsoft.com/office/powerpoint/2010/main" val="3331891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Limitations?"/>
          <p:cNvSpPr txBox="1">
            <a:spLocks noGrp="1"/>
          </p:cNvSpPr>
          <p:nvPr>
            <p:ph type="title"/>
          </p:nvPr>
        </p:nvSpPr>
        <p:spPr>
          <a:prstGeom prst="rect">
            <a:avLst/>
          </a:prstGeom>
        </p:spPr>
        <p:txBody>
          <a:bodyPr>
            <a:normAutofit/>
          </a:bodyPr>
          <a:lstStyle/>
          <a:p>
            <a:r>
              <a:rPr sz="4000" dirty="0"/>
              <a:t>Limitations?</a:t>
            </a:r>
          </a:p>
        </p:txBody>
      </p:sp>
      <p:sp>
        <p:nvSpPr>
          <p:cNvPr id="375" name="Embedding gold standard data and weighted voting seems like the way to go…"/>
          <p:cNvSpPr txBox="1">
            <a:spLocks noGrp="1"/>
          </p:cNvSpPr>
          <p:nvPr>
            <p:ph type="body" idx="1"/>
          </p:nvPr>
        </p:nvSpPr>
        <p:spPr>
          <a:prstGeom prst="rect">
            <a:avLst/>
          </a:prstGeom>
        </p:spPr>
        <p:txBody>
          <a:bodyPr>
            <a:normAutofit/>
          </a:bodyPr>
          <a:lstStyle/>
          <a:p>
            <a:r>
              <a:rPr sz="3200" dirty="0"/>
              <a:t>Embedding gold standard data and weighted voting seems like the way to go</a:t>
            </a:r>
          </a:p>
          <a:p>
            <a:r>
              <a:rPr sz="3200" dirty="0"/>
              <a:t>What are its limitations?</a:t>
            </a:r>
          </a:p>
        </p:txBody>
      </p:sp>
    </p:spTree>
    <p:extLst>
      <p:ext uri="{BB962C8B-B14F-4D97-AF65-F5344CB8AC3E}">
        <p14:creationId xmlns:p14="http://schemas.microsoft.com/office/powerpoint/2010/main" val="15824973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imitations"/>
          <p:cNvSpPr txBox="1">
            <a:spLocks noGrp="1"/>
          </p:cNvSpPr>
          <p:nvPr>
            <p:ph type="title"/>
          </p:nvPr>
        </p:nvSpPr>
        <p:spPr>
          <a:prstGeom prst="rect">
            <a:avLst/>
          </a:prstGeom>
        </p:spPr>
        <p:txBody>
          <a:bodyPr>
            <a:normAutofit/>
          </a:bodyPr>
          <a:lstStyle/>
          <a:p>
            <a:r>
              <a:rPr sz="4000" dirty="0"/>
              <a:t>Limitations</a:t>
            </a:r>
          </a:p>
        </p:txBody>
      </p:sp>
      <p:sp>
        <p:nvSpPr>
          <p:cNvPr id="378" name="Requires objective answers – it is difficult to measure accuracy of subjective responses…"/>
          <p:cNvSpPr txBox="1">
            <a:spLocks noGrp="1"/>
          </p:cNvSpPr>
          <p:nvPr>
            <p:ph type="body" idx="1"/>
          </p:nvPr>
        </p:nvSpPr>
        <p:spPr>
          <a:xfrm>
            <a:off x="399674" y="1383964"/>
            <a:ext cx="10760694" cy="4464844"/>
          </a:xfrm>
          <a:prstGeom prst="rect">
            <a:avLst/>
          </a:prstGeom>
        </p:spPr>
        <p:txBody>
          <a:bodyPr>
            <a:normAutofit/>
          </a:bodyPr>
          <a:lstStyle/>
          <a:p>
            <a:pPr marL="593803" indent="-381731" defTabSz="390213">
              <a:spcBef>
                <a:spcPts val="1547"/>
              </a:spcBef>
              <a:defRPr sz="3989"/>
            </a:pPr>
            <a:r>
              <a:rPr sz="3200" dirty="0"/>
              <a:t>Requires objective answers – it is difficult to measure accuracy of subjective responses </a:t>
            </a:r>
          </a:p>
          <a:p>
            <a:pPr marL="593803" indent="-381731" defTabSz="390213">
              <a:spcBef>
                <a:spcPts val="1547"/>
              </a:spcBef>
              <a:defRPr sz="3989"/>
            </a:pPr>
            <a:r>
              <a:rPr sz="3200" dirty="0"/>
              <a:t>Applies mainly to structured data like multiple choice questions – things like content generation / free text responses can’t be calibrated in the same way</a:t>
            </a:r>
          </a:p>
          <a:p>
            <a:pPr marL="593803" indent="-381731" defTabSz="390213">
              <a:spcBef>
                <a:spcPts val="1547"/>
              </a:spcBef>
              <a:defRPr sz="3989"/>
            </a:pPr>
            <a:r>
              <a:rPr sz="3200" dirty="0"/>
              <a:t>Higher costs – requires creation of gold standard data by experts, requires multiple Workers to do each item</a:t>
            </a:r>
          </a:p>
        </p:txBody>
      </p:sp>
    </p:spTree>
    <p:extLst>
      <p:ext uri="{BB962C8B-B14F-4D97-AF65-F5344CB8AC3E}">
        <p14:creationId xmlns:p14="http://schemas.microsoft.com/office/powerpoint/2010/main" val="37792141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0" name="QC: Second-pass review"/>
          <p:cNvSpPr txBox="1">
            <a:spLocks noGrp="1"/>
          </p:cNvSpPr>
          <p:nvPr>
            <p:ph type="title"/>
          </p:nvPr>
        </p:nvSpPr>
        <p:spPr>
          <a:prstGeom prst="rect">
            <a:avLst/>
          </a:prstGeom>
        </p:spPr>
        <p:txBody>
          <a:bodyPr>
            <a:normAutofit/>
          </a:bodyPr>
          <a:lstStyle>
            <a:lvl1pPr defTabSz="537463">
              <a:defRPr sz="7728"/>
            </a:lvl1pPr>
          </a:lstStyle>
          <a:p>
            <a:r>
              <a:rPr sz="4000" dirty="0"/>
              <a:t>QC: Second-pass review</a:t>
            </a:r>
          </a:p>
        </p:txBody>
      </p:sp>
      <p:sp>
        <p:nvSpPr>
          <p:cNvPr id="381" name="Do second-pass grading when gold standard don’t allow automatic grading…"/>
          <p:cNvSpPr txBox="1">
            <a:spLocks noGrp="1"/>
          </p:cNvSpPr>
          <p:nvPr>
            <p:ph type="body" idx="1"/>
          </p:nvPr>
        </p:nvSpPr>
        <p:spPr>
          <a:xfrm>
            <a:off x="567837" y="1419820"/>
            <a:ext cx="10515600" cy="4018359"/>
          </a:xfrm>
          <a:prstGeom prst="rect">
            <a:avLst/>
          </a:prstGeom>
        </p:spPr>
        <p:txBody>
          <a:bodyPr>
            <a:normAutofit/>
          </a:bodyPr>
          <a:lstStyle/>
          <a:p>
            <a:r>
              <a:rPr sz="3200" dirty="0"/>
              <a:t>Do second-pass grading when gold standard don’t allow automatic grading</a:t>
            </a:r>
          </a:p>
          <a:p>
            <a:r>
              <a:rPr sz="3200" dirty="0"/>
              <a:t>Often times the second-pass HIT can be automatically gradable</a:t>
            </a:r>
          </a:p>
          <a:p>
            <a:r>
              <a:rPr sz="3200" dirty="0"/>
              <a:t>This makes the whole pipeline fully automated and ensures high quality</a:t>
            </a:r>
          </a:p>
        </p:txBody>
      </p:sp>
    </p:spTree>
    <p:extLst>
      <p:ext uri="{BB962C8B-B14F-4D97-AF65-F5344CB8AC3E}">
        <p14:creationId xmlns:p14="http://schemas.microsoft.com/office/powerpoint/2010/main" val="21923434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droppedImage.png" descr="droppedImage.png"/>
          <p:cNvPicPr>
            <a:picLocks noChangeAspect="1"/>
          </p:cNvPicPr>
          <p:nvPr/>
        </p:nvPicPr>
        <p:blipFill>
          <a:blip r:embed="rId2"/>
          <a:stretch>
            <a:fillRect/>
          </a:stretch>
        </p:blipFill>
        <p:spPr>
          <a:xfrm>
            <a:off x="1506141" y="873517"/>
            <a:ext cx="5563195" cy="5956553"/>
          </a:xfrm>
          <a:prstGeom prst="rect">
            <a:avLst/>
          </a:prstGeom>
          <a:ln w="12700">
            <a:miter lim="400000"/>
          </a:ln>
        </p:spPr>
      </p:pic>
      <p:pic>
        <p:nvPicPr>
          <p:cNvPr id="384" name="droppedImage.png" descr="droppedImage.png"/>
          <p:cNvPicPr>
            <a:picLocks noChangeAspect="1"/>
          </p:cNvPicPr>
          <p:nvPr/>
        </p:nvPicPr>
        <p:blipFill>
          <a:blip r:embed="rId3"/>
          <a:stretch>
            <a:fillRect/>
          </a:stretch>
        </p:blipFill>
        <p:spPr>
          <a:xfrm>
            <a:off x="1398985" y="-133945"/>
            <a:ext cx="10570278" cy="1017985"/>
          </a:xfrm>
          <a:prstGeom prst="rect">
            <a:avLst/>
          </a:prstGeom>
          <a:ln w="12700">
            <a:miter lim="400000"/>
          </a:ln>
        </p:spPr>
      </p:pic>
      <p:pic>
        <p:nvPicPr>
          <p:cNvPr id="385" name="droppedImage.png" descr="droppedImage.png"/>
          <p:cNvPicPr>
            <a:picLocks noChangeAspect="1"/>
          </p:cNvPicPr>
          <p:nvPr/>
        </p:nvPicPr>
        <p:blipFill>
          <a:blip r:embed="rId4"/>
          <a:stretch>
            <a:fillRect/>
          </a:stretch>
        </p:blipFill>
        <p:spPr>
          <a:xfrm>
            <a:off x="3944079" y="-151805"/>
            <a:ext cx="8025184" cy="575620"/>
          </a:xfrm>
          <a:prstGeom prst="rect">
            <a:avLst/>
          </a:prstGeom>
          <a:ln w="12700">
            <a:miter lim="400000"/>
          </a:ln>
        </p:spPr>
      </p:pic>
      <p:sp>
        <p:nvSpPr>
          <p:cNvPr id="386" name="Why was Heather Locklear arrested?…"/>
          <p:cNvSpPr txBox="1"/>
          <p:nvPr/>
        </p:nvSpPr>
        <p:spPr>
          <a:xfrm>
            <a:off x="7637398" y="1030011"/>
            <a:ext cx="3679031" cy="5643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389" name="Was arrested actress Heather Locklear because of the driving under the effect of an unknown medicine"/>
          <p:cNvSpPr txBox="1"/>
          <p:nvPr/>
        </p:nvSpPr>
        <p:spPr>
          <a:xfrm>
            <a:off x="1621869" y="901899"/>
            <a:ext cx="5456397" cy="112688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lvl1pPr defTabSz="584200">
              <a:defRPr sz="3200" b="1"/>
            </a:lvl1pPr>
          </a:lstStyle>
          <a:p>
            <a:r>
              <a:rPr sz="2250" dirty="0"/>
              <a:t>Was arrested actress Heather Locklear because of the driving under the effect of an unknown medicine</a:t>
            </a:r>
          </a:p>
        </p:txBody>
      </p:sp>
      <p:sp>
        <p:nvSpPr>
          <p:cNvPr id="390" name="Driving while medicated"/>
          <p:cNvSpPr txBox="1"/>
          <p:nvPr/>
        </p:nvSpPr>
        <p:spPr>
          <a:xfrm>
            <a:off x="7856175" y="1955307"/>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Driving while medicated</a:t>
            </a:r>
          </a:p>
        </p:txBody>
      </p:sp>
      <p:sp>
        <p:nvSpPr>
          <p:cNvPr id="392" name="There was a lot of noise"/>
          <p:cNvSpPr txBox="1"/>
          <p:nvPr/>
        </p:nvSpPr>
        <p:spPr>
          <a:xfrm>
            <a:off x="7905288" y="3851792"/>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There was a lot of noise</a:t>
            </a:r>
          </a:p>
        </p:txBody>
      </p:sp>
      <p:sp>
        <p:nvSpPr>
          <p:cNvPr id="393" name="In a parking lot"/>
          <p:cNvSpPr txBox="1"/>
          <p:nvPr/>
        </p:nvSpPr>
        <p:spPr>
          <a:xfrm>
            <a:off x="7856175" y="5805888"/>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In a parking lot</a:t>
            </a:r>
          </a:p>
        </p:txBody>
      </p:sp>
      <p:sp>
        <p:nvSpPr>
          <p:cNvPr id="394" name="Rectangle"/>
          <p:cNvSpPr/>
          <p:nvPr/>
        </p:nvSpPr>
        <p:spPr>
          <a:xfrm>
            <a:off x="7807061" y="212559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5" name="Rectangle"/>
          <p:cNvSpPr/>
          <p:nvPr/>
        </p:nvSpPr>
        <p:spPr>
          <a:xfrm>
            <a:off x="7856175" y="4018065"/>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6" name="Rectangle"/>
          <p:cNvSpPr/>
          <p:nvPr/>
        </p:nvSpPr>
        <p:spPr>
          <a:xfrm>
            <a:off x="7762414" y="578584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Tree>
    <p:extLst>
      <p:ext uri="{BB962C8B-B14F-4D97-AF65-F5344CB8AC3E}">
        <p14:creationId xmlns:p14="http://schemas.microsoft.com/office/powerpoint/2010/main" val="131815737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389"/>
                                        </p:tgtEl>
                                        <p:attrNameLst>
                                          <p:attrName>style.visibility</p:attrName>
                                        </p:attrNameLst>
                                      </p:cBhvr>
                                      <p:to>
                                        <p:strVal val="visible"/>
                                      </p:to>
                                    </p:set>
                                    <p:anim calcmode="lin" valueType="num">
                                      <p:cBhvr>
                                        <p:cTn id="7" dur="1000" fill="hold"/>
                                        <p:tgtEl>
                                          <p:spTgt spid="389"/>
                                        </p:tgtEl>
                                        <p:attrNameLst>
                                          <p:attrName>ppt_x</p:attrName>
                                        </p:attrNameLst>
                                      </p:cBhvr>
                                      <p:tavLst>
                                        <p:tav tm="0">
                                          <p:val>
                                            <p:strVal val="#ppt_x"/>
                                          </p:val>
                                        </p:tav>
                                        <p:tav tm="100000">
                                          <p:val>
                                            <p:strVal val="#ppt_x"/>
                                          </p:val>
                                        </p:tav>
                                      </p:tavLst>
                                    </p:anim>
                                    <p:anim calcmode="lin" valueType="num">
                                      <p:cBhvr>
                                        <p:cTn id="8" dur="1000" fill="hold"/>
                                        <p:tgtEl>
                                          <p:spTgt spid="38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fill="hold"/>
                                        <p:tgtEl>
                                          <p:spTgt spid="39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fill="hold"/>
                                        <p:tgtEl>
                                          <p:spTgt spid="392"/>
                                        </p:tgtEl>
                                        <p:attrNameLst>
                                          <p:attrName>style.visibility</p:attrName>
                                        </p:attrNameLst>
                                      </p:cBhvr>
                                      <p:to>
                                        <p:strVal val="visible"/>
                                      </p:to>
                                    </p:set>
                                  </p:childTnLst>
                                </p:cTn>
                              </p:par>
                            </p:childTnLst>
                          </p:cTn>
                        </p:par>
                        <p:par>
                          <p:cTn id="16" fill="hold">
                            <p:stCondLst>
                              <p:cond delay="3800"/>
                            </p:stCondLst>
                            <p:childTnLst>
                              <p:par>
                                <p:cTn id="17" presetID="1" presetClass="entr" presetSubtype="0" fill="hold" grpId="0" nodeType="afterEffect">
                                  <p:stCondLst>
                                    <p:cond delay="0"/>
                                  </p:stCondLst>
                                  <p:iterate type="lt">
                                    <p:tmAbs val="100"/>
                                  </p:iterate>
                                  <p:childTnLst>
                                    <p:set>
                                      <p:cBhvr>
                                        <p:cTn id="18"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advAuto="0"/>
      <p:bldP spid="390" grpId="0" animBg="1" advAuto="0"/>
      <p:bldP spid="392" grpId="0" animBg="1" advAuto="0"/>
      <p:bldP spid="39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8" name="droppedImage.png" descr="droppedImage.png"/>
          <p:cNvPicPr>
            <a:picLocks noChangeAspect="1"/>
          </p:cNvPicPr>
          <p:nvPr/>
        </p:nvPicPr>
        <p:blipFill>
          <a:blip r:embed="rId2"/>
          <a:stretch>
            <a:fillRect/>
          </a:stretch>
        </p:blipFill>
        <p:spPr>
          <a:xfrm>
            <a:off x="1318617" y="866181"/>
            <a:ext cx="5661422" cy="5991820"/>
          </a:xfrm>
          <a:prstGeom prst="rect">
            <a:avLst/>
          </a:prstGeom>
          <a:ln w="12700">
            <a:miter lim="400000"/>
          </a:ln>
        </p:spPr>
      </p:pic>
      <p:pic>
        <p:nvPicPr>
          <p:cNvPr id="399" name="droppedImage.png" descr="droppedImage.png"/>
          <p:cNvPicPr>
            <a:picLocks noChangeAspect="1"/>
          </p:cNvPicPr>
          <p:nvPr/>
        </p:nvPicPr>
        <p:blipFill>
          <a:blip r:embed="rId3"/>
          <a:stretch>
            <a:fillRect/>
          </a:stretch>
        </p:blipFill>
        <p:spPr>
          <a:xfrm>
            <a:off x="1398985" y="-133945"/>
            <a:ext cx="10230308" cy="1017985"/>
          </a:xfrm>
          <a:prstGeom prst="rect">
            <a:avLst/>
          </a:prstGeom>
          <a:ln w="12700">
            <a:miter lim="400000"/>
          </a:ln>
        </p:spPr>
      </p:pic>
      <p:pic>
        <p:nvPicPr>
          <p:cNvPr id="400" name="droppedImage.png" descr="droppedImage.png"/>
          <p:cNvPicPr>
            <a:picLocks noChangeAspect="1"/>
          </p:cNvPicPr>
          <p:nvPr/>
        </p:nvPicPr>
        <p:blipFill>
          <a:blip r:embed="rId4"/>
          <a:stretch>
            <a:fillRect/>
          </a:stretch>
        </p:blipFill>
        <p:spPr>
          <a:xfrm>
            <a:off x="3944080" y="-151805"/>
            <a:ext cx="7685214" cy="575620"/>
          </a:xfrm>
          <a:prstGeom prst="rect">
            <a:avLst/>
          </a:prstGeom>
          <a:ln w="12700">
            <a:miter lim="400000"/>
          </a:ln>
        </p:spPr>
      </p:pic>
      <p:sp>
        <p:nvSpPr>
          <p:cNvPr id="401" name="Heather Locklear Arrested for…"/>
          <p:cNvSpPr txBox="1"/>
          <p:nvPr/>
        </p:nvSpPr>
        <p:spPr>
          <a:xfrm>
            <a:off x="1532572" y="934650"/>
            <a:ext cx="5304235" cy="1157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03"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05"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07" name="Why was Heather Locklear arrested?…"/>
          <p:cNvSpPr txBox="1"/>
          <p:nvPr/>
        </p:nvSpPr>
        <p:spPr>
          <a:xfrm>
            <a:off x="7612966" y="1008739"/>
            <a:ext cx="3679031" cy="5643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408" name="Text"/>
          <p:cNvSpPr txBox="1"/>
          <p:nvPr/>
        </p:nvSpPr>
        <p:spPr>
          <a:xfrm>
            <a:off x="7768938" y="2134454"/>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09" name="Text"/>
          <p:cNvSpPr txBox="1"/>
          <p:nvPr/>
        </p:nvSpPr>
        <p:spPr>
          <a:xfrm>
            <a:off x="7747059" y="4005848"/>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0" name="Text"/>
          <p:cNvSpPr txBox="1"/>
          <p:nvPr/>
        </p:nvSpPr>
        <p:spPr>
          <a:xfrm>
            <a:off x="7702430" y="5818455"/>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1" name="Rectangle"/>
          <p:cNvSpPr/>
          <p:nvPr/>
        </p:nvSpPr>
        <p:spPr>
          <a:xfrm>
            <a:off x="7760008" y="2093527"/>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2" name="Rectangle"/>
          <p:cNvSpPr/>
          <p:nvPr/>
        </p:nvSpPr>
        <p:spPr>
          <a:xfrm>
            <a:off x="7720270" y="395599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3" name="Rectangle"/>
          <p:cNvSpPr/>
          <p:nvPr/>
        </p:nvSpPr>
        <p:spPr>
          <a:xfrm>
            <a:off x="7702430" y="579538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4" name=". Medikamentes unknown have the effect of a fahrens under actress heather locklear arrested"/>
          <p:cNvSpPr txBox="1"/>
          <p:nvPr/>
        </p:nvSpPr>
        <p:spPr>
          <a:xfrm>
            <a:off x="1532572" y="993948"/>
            <a:ext cx="5304235" cy="109284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dirty="0"/>
              <a:t>. </a:t>
            </a:r>
            <a:r>
              <a:rPr sz="2250" dirty="0" err="1"/>
              <a:t>Medikamentes</a:t>
            </a:r>
            <a:r>
              <a:rPr sz="2250" dirty="0"/>
              <a:t> unknown have the effect of a </a:t>
            </a:r>
            <a:r>
              <a:rPr sz="2250" dirty="0" err="1"/>
              <a:t>fahrens</a:t>
            </a:r>
            <a:r>
              <a:rPr sz="2250" dirty="0"/>
              <a:t> under actress heather </a:t>
            </a:r>
            <a:r>
              <a:rPr sz="2250" dirty="0" err="1"/>
              <a:t>locklear</a:t>
            </a:r>
            <a:r>
              <a:rPr sz="2250" dirty="0"/>
              <a:t> arrested</a:t>
            </a:r>
          </a:p>
        </p:txBody>
      </p:sp>
      <p:sp>
        <p:nvSpPr>
          <p:cNvPr id="415"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90073" y="2022575"/>
            <a:ext cx="2473523" cy="490533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defTabSz="410751">
              <a:spcBef>
                <a:spcPts val="1406"/>
              </a:spcBef>
              <a:defRPr sz="1800"/>
            </a:pPr>
            <a:r>
              <a:rPr sz="1266" dirty="0"/>
              <a:t>In Santa. One is, </a:t>
            </a:r>
            <a:r>
              <a:rPr sz="1266" dirty="0" err="1"/>
              <a:t>melrose</a:t>
            </a:r>
            <a:r>
              <a:rPr sz="1266" dirty="0"/>
              <a:t> place the series of the role of the 'remember the </a:t>
            </a:r>
            <a:r>
              <a:rPr sz="1266" dirty="0" err="1"/>
              <a:t>locklear</a:t>
            </a:r>
            <a:r>
              <a:rPr sz="1266" dirty="0"/>
              <a:t> actress the heather this weekend, because of the </a:t>
            </a:r>
            <a:r>
              <a:rPr sz="1266" dirty="0" err="1"/>
              <a:t>fahrens</a:t>
            </a:r>
            <a:r>
              <a:rPr sz="1266" dirty="0"/>
              <a:t> Barbara (California) in effect unknown </a:t>
            </a:r>
            <a:r>
              <a:rPr sz="1266" dirty="0" err="1"/>
              <a:t>medikamentes</a:t>
            </a:r>
            <a:r>
              <a:rPr sz="1266" dirty="0"/>
              <a:t> arrested People 'magazine. The traffic police California, spokesman for the </a:t>
            </a:r>
            <a:r>
              <a:rPr sz="1266" dirty="0" err="1"/>
              <a:t>auszufahren</a:t>
            </a:r>
            <a:r>
              <a:rPr sz="1266" dirty="0"/>
              <a:t> </a:t>
            </a:r>
            <a:r>
              <a:rPr sz="1266" dirty="0" err="1"/>
              <a:t>montecito</a:t>
            </a:r>
            <a:r>
              <a:rPr sz="1266" dirty="0"/>
              <a:t> reported in its way from tried </a:t>
            </a:r>
            <a:r>
              <a:rPr sz="1266" dirty="0" err="1"/>
              <a:t>parklücke</a:t>
            </a:r>
            <a:r>
              <a:rPr sz="1266" dirty="0"/>
              <a:t> type strange right, you have seen as a witness. . In some Zeitung, as and when they tried to a great deal of 30 p.m., witness the detail of history </a:t>
            </a:r>
            <a:r>
              <a:rPr sz="1266" dirty="0" err="1"/>
              <a:t>locklear</a:t>
            </a:r>
            <a:r>
              <a:rPr sz="1266" dirty="0"/>
              <a:t> after 16: that </a:t>
            </a:r>
            <a:r>
              <a:rPr sz="1266" dirty="0" err="1"/>
              <a:t>durchdrückte</a:t>
            </a:r>
            <a:r>
              <a:rPr sz="1266" dirty="0"/>
              <a:t> peddle noise and its progress was made </a:t>
            </a:r>
            <a:r>
              <a:rPr sz="1266" dirty="0" err="1"/>
              <a:t>parklücke</a:t>
            </a:r>
            <a:r>
              <a:rPr sz="1266" dirty="0"/>
              <a:t> for the car or moving backwards, they had they times of their </a:t>
            </a:r>
            <a:r>
              <a:rPr sz="1266" dirty="0" err="1"/>
              <a:t>sonnenbrille</a:t>
            </a:r>
            <a:r>
              <a:rPr sz="1266" dirty="0"/>
              <a:t> ' . The first was probably </a:t>
            </a:r>
            <a:r>
              <a:rPr sz="1266" dirty="0" err="1"/>
              <a:t>recognised</a:t>
            </a:r>
            <a:r>
              <a:rPr sz="1266" dirty="0"/>
              <a:t> that </a:t>
            </a:r>
            <a:r>
              <a:rPr sz="1266" dirty="0" err="1"/>
              <a:t>locklear</a:t>
            </a:r>
            <a:r>
              <a:rPr sz="1266" dirty="0"/>
              <a:t> a nearby road and </a:t>
            </a:r>
            <a:r>
              <a:rPr sz="1266" dirty="0" err="1"/>
              <a:t>anhielt</a:t>
            </a:r>
            <a:r>
              <a:rPr sz="1266" dirty="0"/>
              <a:t>, had not, with the witness to the car off</a:t>
            </a:r>
          </a:p>
        </p:txBody>
      </p:sp>
    </p:spTree>
    <p:extLst>
      <p:ext uri="{BB962C8B-B14F-4D97-AF65-F5344CB8AC3E}">
        <p14:creationId xmlns:p14="http://schemas.microsoft.com/office/powerpoint/2010/main" val="199430630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05"/>
                                        </p:tgtEl>
                                        <p:attrNameLst>
                                          <p:attrName>style.visibility</p:attrName>
                                        </p:attrNameLst>
                                      </p:cBhvr>
                                      <p:to>
                                        <p:strVal val="visible"/>
                                      </p:to>
                                    </p:set>
                                    <p:anim calcmode="lin" valueType="num">
                                      <p:cBhvr>
                                        <p:cTn id="7" dur="1000" fill="hold"/>
                                        <p:tgtEl>
                                          <p:spTgt spid="405"/>
                                        </p:tgtEl>
                                        <p:attrNameLst>
                                          <p:attrName>ppt_x</p:attrName>
                                        </p:attrNameLst>
                                      </p:cBhvr>
                                      <p:tavLst>
                                        <p:tav tm="0">
                                          <p:val>
                                            <p:strVal val="#ppt_x"/>
                                          </p:val>
                                        </p:tav>
                                        <p:tav tm="100000">
                                          <p:val>
                                            <p:strVal val="#ppt_x"/>
                                          </p:val>
                                        </p:tav>
                                      </p:tavLst>
                                    </p:anim>
                                    <p:anim calcmode="lin" valueType="num">
                                      <p:cBhvr>
                                        <p:cTn id="8" dur="1000" fill="hold"/>
                                        <p:tgtEl>
                                          <p:spTgt spid="40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p:tmAbs val="0"/>
                                  </p:iterate>
                                  <p:childTnLst>
                                    <p:set>
                                      <p:cBhvr>
                                        <p:cTn id="12" fill="hold"/>
                                        <p:tgtEl>
                                          <p:spTgt spid="414"/>
                                        </p:tgtEl>
                                        <p:attrNameLst>
                                          <p:attrName>style.visibility</p:attrName>
                                        </p:attrNameLst>
                                      </p:cBhvr>
                                      <p:to>
                                        <p:strVal val="visible"/>
                                      </p:to>
                                    </p:set>
                                    <p:anim calcmode="lin" valueType="num">
                                      <p:cBhvr>
                                        <p:cTn id="13" dur="1000" fill="hold"/>
                                        <p:tgtEl>
                                          <p:spTgt spid="414"/>
                                        </p:tgtEl>
                                        <p:attrNameLst>
                                          <p:attrName>ppt_x</p:attrName>
                                        </p:attrNameLst>
                                      </p:cBhvr>
                                      <p:tavLst>
                                        <p:tav tm="0">
                                          <p:val>
                                            <p:strVal val="#ppt_x"/>
                                          </p:val>
                                        </p:tav>
                                        <p:tav tm="100000">
                                          <p:val>
                                            <p:strVal val="#ppt_x"/>
                                          </p:val>
                                        </p:tav>
                                      </p:tavLst>
                                    </p:anim>
                                    <p:anim calcmode="lin" valueType="num">
                                      <p:cBhvr>
                                        <p:cTn id="14" dur="1000" fill="hold"/>
                                        <p:tgtEl>
                                          <p:spTgt spid="414"/>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grpId="0" nodeType="afterEffect">
                                  <p:stCondLst>
                                    <p:cond delay="0"/>
                                  </p:stCondLst>
                                  <p:iterate>
                                    <p:tmAbs val="0"/>
                                  </p:iterate>
                                  <p:childTnLst>
                                    <p:set>
                                      <p:cBhvr>
                                        <p:cTn id="17" fill="hold"/>
                                        <p:tgtEl>
                                          <p:spTgt spid="415"/>
                                        </p:tgtEl>
                                        <p:attrNameLst>
                                          <p:attrName>style.visibility</p:attrName>
                                        </p:attrNameLst>
                                      </p:cBhvr>
                                      <p:to>
                                        <p:strVal val="visible"/>
                                      </p:to>
                                    </p:set>
                                    <p:anim calcmode="lin" valueType="num">
                                      <p:cBhvr>
                                        <p:cTn id="18" dur="1000" fill="hold"/>
                                        <p:tgtEl>
                                          <p:spTgt spid="415"/>
                                        </p:tgtEl>
                                        <p:attrNameLst>
                                          <p:attrName>ppt_x</p:attrName>
                                        </p:attrNameLst>
                                      </p:cBhvr>
                                      <p:tavLst>
                                        <p:tav tm="0">
                                          <p:val>
                                            <p:strVal val="#ppt_x"/>
                                          </p:val>
                                        </p:tav>
                                        <p:tav tm="100000">
                                          <p:val>
                                            <p:strVal val="#ppt_x"/>
                                          </p:val>
                                        </p:tav>
                                      </p:tavLst>
                                    </p:anim>
                                    <p:anim calcmode="lin" valueType="num">
                                      <p:cBhvr>
                                        <p:cTn id="19" dur="1000" fill="hold"/>
                                        <p:tgtEl>
                                          <p:spTgt spid="4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advAuto="0"/>
      <p:bldP spid="414" grpId="0" animBg="1" advAuto="0"/>
      <p:bldP spid="41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7"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18"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19"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2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28" name="Heather Locklear Arrested fo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
        <p:nvSpPr>
          <p:cNvPr id="430"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dirty="0"/>
              <a:t>Why was Heather Locklear arrested? </a:t>
            </a:r>
          </a:p>
          <a:p>
            <a:pPr lvl="1"/>
            <a:r>
              <a:rPr sz="2175" dirty="0"/>
              <a:t>She was arrested on suspicion of driving under the influence of drugs. </a:t>
            </a:r>
          </a:p>
        </p:txBody>
      </p:sp>
      <p:sp>
        <p:nvSpPr>
          <p:cNvPr id="431" name="Driving under the influence"/>
          <p:cNvSpPr txBox="1"/>
          <p:nvPr/>
        </p:nvSpPr>
        <p:spPr>
          <a:xfrm>
            <a:off x="7247929" y="2962311"/>
            <a:ext cx="3384352" cy="36187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under the influence</a:t>
            </a:r>
          </a:p>
        </p:txBody>
      </p:sp>
      <p:sp>
        <p:nvSpPr>
          <p:cNvPr id="432"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33"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4"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5"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436"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7" name="Driving while using drugs"/>
          <p:cNvSpPr txBox="1"/>
          <p:nvPr/>
        </p:nvSpPr>
        <p:spPr>
          <a:xfrm>
            <a:off x="7265789" y="5417975"/>
            <a:ext cx="3134320" cy="36187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while using drugs</a:t>
            </a:r>
          </a:p>
        </p:txBody>
      </p:sp>
      <p:sp>
        <p:nvSpPr>
          <p:cNvPr id="438"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9"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440"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441"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442"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443"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444"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445"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Tree>
    <p:extLst>
      <p:ext uri="{BB962C8B-B14F-4D97-AF65-F5344CB8AC3E}">
        <p14:creationId xmlns:p14="http://schemas.microsoft.com/office/powerpoint/2010/main" val="27949965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iterate>
                                    <p:tmAbs val="0"/>
                                  </p:iterate>
                                  <p:childTnLst>
                                    <p:set>
                                      <p:cBhvr>
                                        <p:cTn id="6" fill="hold"/>
                                        <p:tgtEl>
                                          <p:spTgt spid="428"/>
                                        </p:tgtEl>
                                        <p:attrNameLst>
                                          <p:attrName>style.visibility</p:attrName>
                                        </p:attrNameLst>
                                      </p:cBhvr>
                                      <p:to>
                                        <p:strVal val="visible"/>
                                      </p:to>
                                    </p:set>
                                    <p:anim calcmode="lin" valueType="num">
                                      <p:cBhvr>
                                        <p:cTn id="7" dur="750" fill="hold"/>
                                        <p:tgtEl>
                                          <p:spTgt spid="428"/>
                                        </p:tgtEl>
                                        <p:attrNameLst>
                                          <p:attrName>ppt_w</p:attrName>
                                        </p:attrNameLst>
                                      </p:cBhvr>
                                      <p:tavLst>
                                        <p:tav tm="0" fmla="#ppt_w*sin(2.5*pi*$)">
                                          <p:val>
                                            <p:fltVal val="0"/>
                                          </p:val>
                                        </p:tav>
                                        <p:tav tm="100000">
                                          <p:val>
                                            <p:fltVal val="1"/>
                                          </p:val>
                                        </p:tav>
                                      </p:tavLst>
                                    </p:anim>
                                    <p:anim calcmode="lin" valueType="num">
                                      <p:cBhvr>
                                        <p:cTn id="8" dur="750" fill="hold"/>
                                        <p:tgtEl>
                                          <p:spTgt spid="428"/>
                                        </p:tgtEl>
                                        <p:attrNameLst>
                                          <p:attrName>ppt_h</p:attrName>
                                        </p:attrNameLst>
                                      </p:cBhvr>
                                      <p:tavLst>
                                        <p:tav tm="0">
                                          <p:val>
                                            <p:strVal val="#ppt_h"/>
                                          </p:val>
                                        </p:tav>
                                        <p:tav tm="100000">
                                          <p:val>
                                            <p:strVal val="#ppt_h"/>
                                          </p:val>
                                        </p:tav>
                                      </p:tavLst>
                                    </p:anim>
                                  </p:childTnLst>
                                </p:cTn>
                              </p:par>
                            </p:childTnLst>
                          </p:cTn>
                        </p:par>
                        <p:par>
                          <p:cTn id="9" fill="hold">
                            <p:stCondLst>
                              <p:cond delay="750"/>
                            </p:stCondLst>
                            <p:childTnLst>
                              <p:par>
                                <p:cTn id="10" presetID="1" presetClass="entr" presetSubtype="0" fill="hold" grpId="0" nodeType="afterEffect">
                                  <p:stCondLst>
                                    <p:cond delay="0"/>
                                  </p:stCondLst>
                                  <p:iterate type="lt">
                                    <p:tmAbs val="100"/>
                                  </p:iterate>
                                  <p:childTnLst>
                                    <p:set>
                                      <p:cBhvr>
                                        <p:cTn id="11" fill="hold"/>
                                        <p:tgtEl>
                                          <p:spTgt spid="431"/>
                                        </p:tgtEl>
                                        <p:attrNameLst>
                                          <p:attrName>style.visibility</p:attrName>
                                        </p:attrNameLst>
                                      </p:cBhvr>
                                      <p:to>
                                        <p:strVal val="visible"/>
                                      </p:to>
                                    </p:set>
                                  </p:childTnLst>
                                </p:cTn>
                              </p:par>
                            </p:childTnLst>
                          </p:cTn>
                        </p:par>
                        <p:par>
                          <p:cTn id="12" fill="hold">
                            <p:stCondLst>
                              <p:cond delay="3050"/>
                            </p:stCondLst>
                            <p:childTnLst>
                              <p:par>
                                <p:cTn id="13" presetID="1" presetClass="entr" presetSubtype="0" fill="hold" grpId="0" nodeType="afterEffect">
                                  <p:stCondLst>
                                    <p:cond delay="0"/>
                                  </p:stCondLst>
                                  <p:iterate type="lt">
                                    <p:tmAbs val="100"/>
                                  </p:iterate>
                                  <p:childTnLst>
                                    <p:set>
                                      <p:cBhvr>
                                        <p:cTn id="14" fill="hold"/>
                                        <p:tgtEl>
                                          <p:spTgt spid="432"/>
                                        </p:tgtEl>
                                        <p:attrNameLst>
                                          <p:attrName>style.visibility</p:attrName>
                                        </p:attrNameLst>
                                      </p:cBhvr>
                                      <p:to>
                                        <p:strVal val="visible"/>
                                      </p:to>
                                    </p:set>
                                  </p:childTnLst>
                                </p:cTn>
                              </p:par>
                            </p:childTnLst>
                          </p:cTn>
                        </p:par>
                        <p:par>
                          <p:cTn id="15" fill="hold">
                            <p:stCondLst>
                              <p:cond delay="5050"/>
                            </p:stCondLst>
                            <p:childTnLst>
                              <p:par>
                                <p:cTn id="16" presetID="1" presetClass="entr" presetSubtype="0" fill="hold" grpId="0" nodeType="afterEffect">
                                  <p:stCondLst>
                                    <p:cond delay="0"/>
                                  </p:stCondLst>
                                  <p:iterate type="lt">
                                    <p:tmAbs val="100"/>
                                  </p:iterate>
                                  <p:childTnLst>
                                    <p:set>
                                      <p:cBhvr>
                                        <p:cTn id="17" fill="hold"/>
                                        <p:tgtEl>
                                          <p:spTgt spid="435"/>
                                        </p:tgtEl>
                                        <p:attrNameLst>
                                          <p:attrName>style.visibility</p:attrName>
                                        </p:attrNameLst>
                                      </p:cBhvr>
                                      <p:to>
                                        <p:strVal val="visible"/>
                                      </p:to>
                                    </p:set>
                                  </p:childTnLst>
                                </p:cTn>
                              </p:par>
                            </p:childTnLst>
                          </p:cTn>
                        </p:par>
                        <p:par>
                          <p:cTn id="18" fill="hold">
                            <p:stCondLst>
                              <p:cond delay="5250"/>
                            </p:stCondLst>
                            <p:childTnLst>
                              <p:par>
                                <p:cTn id="19" presetID="1" presetClass="entr" presetSubtype="0" fill="hold" grpId="0" nodeType="afterEffect">
                                  <p:stCondLst>
                                    <p:cond delay="0"/>
                                  </p:stCondLst>
                                  <p:iterate type="lt">
                                    <p:tmAbs val="100"/>
                                  </p:iterate>
                                  <p:childTnLst>
                                    <p:set>
                                      <p:cBhvr>
                                        <p:cTn id="20" fill="hold"/>
                                        <p:tgtEl>
                                          <p:spTgt spid="437"/>
                                        </p:tgtEl>
                                        <p:attrNameLst>
                                          <p:attrName>style.visibility</p:attrName>
                                        </p:attrNameLst>
                                      </p:cBhvr>
                                      <p:to>
                                        <p:strVal val="visible"/>
                                      </p:to>
                                    </p:set>
                                  </p:childTnLst>
                                </p:cTn>
                              </p:par>
                            </p:childTnLst>
                          </p:cTn>
                        </p:par>
                        <p:par>
                          <p:cTn id="21" fill="hold">
                            <p:stCondLst>
                              <p:cond delay="7350"/>
                            </p:stCondLst>
                            <p:childTnLst>
                              <p:par>
                                <p:cTn id="22" presetID="1" presetClass="entr" presetSubtype="0" fill="hold" grpId="0" nodeType="afterEffect">
                                  <p:stCondLst>
                                    <p:cond delay="0"/>
                                  </p:stCondLst>
                                  <p:iterate type="lt">
                                    <p:tmAbs val="100"/>
                                  </p:iterate>
                                  <p:childTnLst>
                                    <p:set>
                                      <p:cBhvr>
                                        <p:cTn id="23" fill="hold"/>
                                        <p:tgtEl>
                                          <p:spTgt spid="4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par>
                          <p:cTn id="29" fill="hold">
                            <p:stCondLst>
                              <p:cond delay="500"/>
                            </p:stCondLst>
                            <p:childTnLst>
                              <p:par>
                                <p:cTn id="30" presetID="1" presetClass="entr" presetSubtype="0" fill="hold" grpId="0" nodeType="afterEffect">
                                  <p:stCondLst>
                                    <p:cond delay="500"/>
                                  </p:stCondLst>
                                  <p:iterate>
                                    <p:tmAbs val="0"/>
                                  </p:iterate>
                                  <p:childTnLst>
                                    <p:set>
                                      <p:cBhvr>
                                        <p:cTn id="31" fill="hold"/>
                                        <p:tgtEl>
                                          <p:spTgt spid="442"/>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iterate>
                                    <p:tmAbs val="0"/>
                                  </p:iterate>
                                  <p:childTnLst>
                                    <p:set>
                                      <p:cBhvr>
                                        <p:cTn id="34" fill="hold"/>
                                        <p:tgtEl>
                                          <p:spTgt spid="443"/>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iterate>
                                    <p:tmAbs val="0"/>
                                  </p:iterate>
                                  <p:childTnLst>
                                    <p:set>
                                      <p:cBhvr>
                                        <p:cTn id="37" fill="hold"/>
                                        <p:tgtEl>
                                          <p:spTgt spid="4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500"/>
                                  </p:stCondLst>
                                  <p:iterate>
                                    <p:tmAbs val="0"/>
                                  </p:iterate>
                                  <p:childTnLst>
                                    <p:set>
                                      <p:cBhvr>
                                        <p:cTn id="40" fill="hold"/>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1" grpId="0" animBg="1" advAuto="0"/>
      <p:bldP spid="432" grpId="0" animBg="1" advAuto="0"/>
      <p:bldP spid="435" grpId="0" animBg="1" advAuto="0"/>
      <p:bldP spid="437" grpId="0" animBg="1" advAuto="0"/>
      <p:bldP spid="439" grpId="0" animBg="1" advAuto="0"/>
      <p:bldP spid="441" grpId="0" animBg="1" advAuto="0"/>
      <p:bldP spid="442" grpId="0" animBg="1" advAuto="0"/>
      <p:bldP spid="443" grpId="0" animBg="1" advAuto="0"/>
      <p:bldP spid="444" grpId="0" animBg="1" advAuto="0"/>
      <p:bldP spid="44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7" name="The art of designing good HITs"/>
          <p:cNvSpPr txBox="1">
            <a:spLocks noGrp="1"/>
          </p:cNvSpPr>
          <p:nvPr>
            <p:ph type="title"/>
          </p:nvPr>
        </p:nvSpPr>
        <p:spPr>
          <a:xfrm>
            <a:off x="2416969" y="2571750"/>
            <a:ext cx="7358063" cy="1714500"/>
          </a:xfrm>
          <a:prstGeom prst="rect">
            <a:avLst/>
          </a:prstGeom>
        </p:spPr>
        <p:txBody>
          <a:bodyPr>
            <a:normAutofit fontScale="90000"/>
          </a:bodyPr>
          <a:lstStyle>
            <a:lvl1pPr defTabSz="537463">
              <a:defRPr sz="7728"/>
            </a:lvl1pPr>
          </a:lstStyle>
          <a:p>
            <a:r>
              <a:t>The art of designing good HITs</a:t>
            </a:r>
          </a:p>
        </p:txBody>
      </p:sp>
    </p:spTree>
    <p:extLst>
      <p:ext uri="{BB962C8B-B14F-4D97-AF65-F5344CB8AC3E}">
        <p14:creationId xmlns:p14="http://schemas.microsoft.com/office/powerpoint/2010/main" val="218593011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 name="Crowdsourcing works for tasks that are"/>
          <p:cNvSpPr txBox="1">
            <a:spLocks noGrp="1"/>
          </p:cNvSpPr>
          <p:nvPr>
            <p:ph type="title"/>
          </p:nvPr>
        </p:nvSpPr>
        <p:spPr>
          <a:prstGeom prst="rect">
            <a:avLst/>
          </a:prstGeom>
        </p:spPr>
        <p:txBody>
          <a:bodyPr>
            <a:noAutofit/>
          </a:bodyPr>
          <a:lstStyle>
            <a:lvl1pPr defTabSz="537463">
              <a:defRPr sz="7728"/>
            </a:lvl1pPr>
          </a:lstStyle>
          <a:p>
            <a:r>
              <a:rPr sz="4000" dirty="0"/>
              <a:t>Crowdsourcing works for tasks that are</a:t>
            </a:r>
          </a:p>
        </p:txBody>
      </p:sp>
      <p:sp>
        <p:nvSpPr>
          <p:cNvPr id="450" name="Natural and easy to explain to non-experts…"/>
          <p:cNvSpPr txBox="1">
            <a:spLocks noGrp="1"/>
          </p:cNvSpPr>
          <p:nvPr>
            <p:ph type="body" idx="1"/>
          </p:nvPr>
        </p:nvSpPr>
        <p:spPr>
          <a:xfrm>
            <a:off x="1190625" y="1313626"/>
            <a:ext cx="9810750" cy="4018359"/>
          </a:xfrm>
          <a:prstGeom prst="rect">
            <a:avLst/>
          </a:prstGeom>
        </p:spPr>
        <p:txBody>
          <a:bodyPr>
            <a:normAutofit/>
          </a:bodyPr>
          <a:lstStyle/>
          <a:p>
            <a:pPr marL="606304" indent="-389767" defTabSz="398428">
              <a:spcBef>
                <a:spcPts val="1617"/>
              </a:spcBef>
              <a:defRPr sz="4074"/>
            </a:pPr>
            <a:r>
              <a:rPr lang="en-US" sz="3200" dirty="0"/>
              <a:t>Natural and easy to explain to non-experts</a:t>
            </a:r>
          </a:p>
          <a:p>
            <a:pPr marL="606304" indent="-389767" defTabSz="398428">
              <a:spcBef>
                <a:spcPts val="1617"/>
              </a:spcBef>
              <a:defRPr sz="4074"/>
            </a:pPr>
            <a:r>
              <a:rPr lang="en-US" sz="3200" dirty="0"/>
              <a:t>Decomposable into simpler tasks that can be joined together</a:t>
            </a:r>
          </a:p>
          <a:p>
            <a:pPr marL="606304" indent="-389767" defTabSz="398428">
              <a:spcBef>
                <a:spcPts val="1617"/>
              </a:spcBef>
              <a:defRPr sz="4074"/>
            </a:pPr>
            <a:r>
              <a:rPr lang="en-US" sz="3200" dirty="0"/>
              <a:t>Parallelizable into small, quickly completed chunks</a:t>
            </a:r>
          </a:p>
          <a:p>
            <a:pPr marL="606304" indent="-389767" defTabSz="398428">
              <a:spcBef>
                <a:spcPts val="1617"/>
              </a:spcBef>
              <a:defRPr sz="4074"/>
            </a:pPr>
            <a:r>
              <a:rPr lang="en-US" sz="3200" dirty="0"/>
              <a:t>Well-suited to quality control (some data has correct gold standard annotations)</a:t>
            </a:r>
          </a:p>
        </p:txBody>
      </p:sp>
    </p:spTree>
    <p:extLst>
      <p:ext uri="{BB962C8B-B14F-4D97-AF65-F5344CB8AC3E}">
        <p14:creationId xmlns:p14="http://schemas.microsoft.com/office/powerpoint/2010/main" val="263251695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 name="Crowdsourcing works for tasks that are"/>
          <p:cNvSpPr txBox="1">
            <a:spLocks noGrp="1"/>
          </p:cNvSpPr>
          <p:nvPr>
            <p:ph type="title"/>
          </p:nvPr>
        </p:nvSpPr>
        <p:spPr>
          <a:prstGeom prst="rect">
            <a:avLst/>
          </a:prstGeom>
        </p:spPr>
        <p:txBody>
          <a:bodyPr>
            <a:normAutofit/>
          </a:bodyPr>
          <a:lstStyle>
            <a:lvl1pPr defTabSz="537463">
              <a:defRPr sz="7728"/>
            </a:lvl1pPr>
          </a:lstStyle>
          <a:p>
            <a:r>
              <a:rPr sz="4000" dirty="0"/>
              <a:t>Crowdsourcing works for tasks that are</a:t>
            </a:r>
          </a:p>
        </p:txBody>
      </p:sp>
      <p:sp>
        <p:nvSpPr>
          <p:cNvPr id="453" name="Robust to some amount of noise/errors (the downstream task is training a statistical model)…"/>
          <p:cNvSpPr txBox="1">
            <a:spLocks noGrp="1"/>
          </p:cNvSpPr>
          <p:nvPr>
            <p:ph type="body" idx="1"/>
          </p:nvPr>
        </p:nvSpPr>
        <p:spPr>
          <a:xfrm>
            <a:off x="1190625" y="1290179"/>
            <a:ext cx="9810750" cy="4018359"/>
          </a:xfrm>
          <a:prstGeom prst="rect">
            <a:avLst/>
          </a:prstGeom>
        </p:spPr>
        <p:txBody>
          <a:bodyPr>
            <a:normAutofit fontScale="85000" lnSpcReduction="10000"/>
          </a:bodyPr>
          <a:lstStyle/>
          <a:p>
            <a:pPr marL="556299" indent="-357621" defTabSz="365568">
              <a:spcBef>
                <a:spcPts val="1477"/>
              </a:spcBef>
              <a:defRPr sz="3738"/>
            </a:pPr>
            <a:r>
              <a:rPr dirty="0"/>
              <a:t>Robust to some amount of noise/errors (the downstream task is training a statistical model)</a:t>
            </a:r>
          </a:p>
          <a:p>
            <a:pPr marL="556299" indent="-357621" defTabSz="365568">
              <a:spcBef>
                <a:spcPts val="1477"/>
              </a:spcBef>
              <a:defRPr sz="3738"/>
            </a:pPr>
            <a:r>
              <a:rPr dirty="0"/>
              <a:t>Balanced and each task contains the same amount of work</a:t>
            </a:r>
          </a:p>
          <a:p>
            <a:pPr marL="834449" lvl="1" indent="-357621" defTabSz="365568">
              <a:spcBef>
                <a:spcPts val="1477"/>
              </a:spcBef>
              <a:defRPr sz="3738"/>
            </a:pPr>
            <a:r>
              <a:rPr dirty="0"/>
              <a:t>Don’t have tons of work in one assignment but not another</a:t>
            </a:r>
          </a:p>
          <a:p>
            <a:pPr marL="834449" lvl="1" indent="-357621" defTabSz="365568">
              <a:spcBef>
                <a:spcPts val="1477"/>
              </a:spcBef>
              <a:defRPr sz="3738"/>
            </a:pPr>
            <a:r>
              <a:rPr dirty="0"/>
              <a:t>Don’t ask </a:t>
            </a:r>
            <a:r>
              <a:rPr dirty="0" err="1"/>
              <a:t>Turkers</a:t>
            </a:r>
            <a:r>
              <a:rPr dirty="0"/>
              <a:t> to annotate something occurs in the data &lt;&lt;10% of the time</a:t>
            </a:r>
          </a:p>
        </p:txBody>
      </p:sp>
    </p:spTree>
    <p:extLst>
      <p:ext uri="{BB962C8B-B14F-4D97-AF65-F5344CB8AC3E}">
        <p14:creationId xmlns:p14="http://schemas.microsoft.com/office/powerpoint/2010/main" val="10589670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6" name="Simple instructions are required…"/>
          <p:cNvSpPr txBox="1">
            <a:spLocks noGrp="1"/>
          </p:cNvSpPr>
          <p:nvPr>
            <p:ph type="body" idx="1"/>
          </p:nvPr>
        </p:nvSpPr>
        <p:spPr>
          <a:xfrm>
            <a:off x="1190625" y="1278456"/>
            <a:ext cx="9810750" cy="4018359"/>
          </a:xfrm>
          <a:prstGeom prst="rect">
            <a:avLst/>
          </a:prstGeom>
        </p:spPr>
        <p:txBody>
          <a:bodyPr>
            <a:normAutofit/>
          </a:bodyPr>
          <a:lstStyle/>
          <a:p>
            <a:r>
              <a:rPr sz="3200" dirty="0"/>
              <a:t>Simple instructions are required </a:t>
            </a:r>
          </a:p>
          <a:p>
            <a:r>
              <a:rPr sz="3200" dirty="0"/>
              <a:t>If your task can’t be expressed in one paragraph + bullets, then it may need to be broken into simpler sub-tasks</a:t>
            </a:r>
          </a:p>
        </p:txBody>
      </p:sp>
    </p:spTree>
    <p:extLst>
      <p:ext uri="{BB962C8B-B14F-4D97-AF65-F5344CB8AC3E}">
        <p14:creationId xmlns:p14="http://schemas.microsoft.com/office/powerpoint/2010/main" val="12566182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3CCC-BDAD-8A42-B013-F78E535B1F4E}"/>
              </a:ext>
            </a:extLst>
          </p:cNvPr>
          <p:cNvSpPr>
            <a:spLocks noGrp="1"/>
          </p:cNvSpPr>
          <p:nvPr>
            <p:ph type="title"/>
          </p:nvPr>
        </p:nvSpPr>
        <p:spPr/>
        <p:txBody>
          <a:bodyPr/>
          <a:lstStyle/>
          <a:p>
            <a:r>
              <a:rPr lang="en-US" dirty="0"/>
              <a:t>ESP Game</a:t>
            </a:r>
          </a:p>
        </p:txBody>
      </p:sp>
      <p:pic>
        <p:nvPicPr>
          <p:cNvPr id="4" name="droppedImage.pdf" descr="droppedImage.pdf">
            <a:extLst>
              <a:ext uri="{FF2B5EF4-FFF2-40B4-BE49-F238E27FC236}">
                <a16:creationId xmlns:a16="http://schemas.microsoft.com/office/drawing/2014/main" id="{391A7198-7331-7548-B827-4F84F6BA29B9}"/>
              </a:ext>
            </a:extLst>
          </p:cNvPr>
          <p:cNvPicPr>
            <a:picLocks noGrp="1" noChangeAspect="1"/>
          </p:cNvPicPr>
          <p:nvPr>
            <p:ph idx="1"/>
          </p:nvPr>
        </p:nvPicPr>
        <p:blipFill>
          <a:blip r:embed="rId2"/>
          <a:stretch>
            <a:fillRect/>
          </a:stretch>
        </p:blipFill>
        <p:spPr>
          <a:xfrm>
            <a:off x="1307864" y="1347788"/>
            <a:ext cx="8699972" cy="4794250"/>
          </a:xfrm>
          <a:prstGeom prst="rect">
            <a:avLst/>
          </a:prstGeom>
          <a:ln w="12700">
            <a:miter lim="400000"/>
          </a:ln>
        </p:spPr>
      </p:pic>
      <p:sp>
        <p:nvSpPr>
          <p:cNvPr id="5" name="TextBox 4">
            <a:extLst>
              <a:ext uri="{FF2B5EF4-FFF2-40B4-BE49-F238E27FC236}">
                <a16:creationId xmlns:a16="http://schemas.microsoft.com/office/drawing/2014/main" id="{4F7A366B-8E94-6249-BB03-48205F054E5C}"/>
              </a:ext>
            </a:extLst>
          </p:cNvPr>
          <p:cNvSpPr txBox="1"/>
          <p:nvPr/>
        </p:nvSpPr>
        <p:spPr>
          <a:xfrm>
            <a:off x="4173414" y="816026"/>
            <a:ext cx="2529860" cy="923330"/>
          </a:xfrm>
          <a:prstGeom prst="rect">
            <a:avLst/>
          </a:prstGeom>
          <a:noFill/>
        </p:spPr>
        <p:txBody>
          <a:bodyPr wrap="none" rtlCol="0">
            <a:spAutoFit/>
          </a:bodyPr>
          <a:lstStyle/>
          <a:p>
            <a:r>
              <a:rPr lang="en-US" dirty="0"/>
              <a:t>“think like each other”</a:t>
            </a:r>
          </a:p>
          <a:p>
            <a:endParaRPr lang="en-US" dirty="0"/>
          </a:p>
          <a:p>
            <a:endParaRPr lang="en-US" dirty="0"/>
          </a:p>
        </p:txBody>
      </p:sp>
    </p:spTree>
    <p:extLst>
      <p:ext uri="{BB962C8B-B14F-4D97-AF65-F5344CB8AC3E}">
        <p14:creationId xmlns:p14="http://schemas.microsoft.com/office/powerpoint/2010/main" val="30537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9" name="Quality control is paramount…"/>
          <p:cNvSpPr txBox="1">
            <a:spLocks noGrp="1"/>
          </p:cNvSpPr>
          <p:nvPr>
            <p:ph type="body" idx="1"/>
          </p:nvPr>
        </p:nvSpPr>
        <p:spPr>
          <a:xfrm>
            <a:off x="1190625" y="1337072"/>
            <a:ext cx="9810750" cy="4018359"/>
          </a:xfrm>
          <a:prstGeom prst="rect">
            <a:avLst/>
          </a:prstGeom>
        </p:spPr>
        <p:txBody>
          <a:bodyPr>
            <a:normAutofit/>
          </a:bodyPr>
          <a:lstStyle/>
          <a:p>
            <a:pPr marL="550048" indent="-353602" defTabSz="361460">
              <a:spcBef>
                <a:spcPts val="1477"/>
              </a:spcBef>
              <a:defRPr sz="3696"/>
            </a:pPr>
            <a:r>
              <a:rPr sz="3200" dirty="0"/>
              <a:t>Quality control is paramount </a:t>
            </a:r>
          </a:p>
          <a:p>
            <a:pPr marL="825074" lvl="1" indent="-353602" defTabSz="361460">
              <a:spcBef>
                <a:spcPts val="1477"/>
              </a:spcBef>
              <a:defRPr sz="3696"/>
            </a:pPr>
            <a:r>
              <a:rPr sz="3200" dirty="0"/>
              <a:t>Measuring redundancy doesn’t work if people answer incorrectly in systematic ways</a:t>
            </a:r>
          </a:p>
          <a:p>
            <a:pPr marL="825074" lvl="1" indent="-353602" defTabSz="361460">
              <a:spcBef>
                <a:spcPts val="1477"/>
              </a:spcBef>
              <a:defRPr sz="3696"/>
            </a:pPr>
            <a:r>
              <a:rPr sz="3200" dirty="0"/>
              <a:t>Embed gold standard data as controls</a:t>
            </a:r>
          </a:p>
          <a:p>
            <a:pPr marL="550048" indent="-353602" defTabSz="361460">
              <a:spcBef>
                <a:spcPts val="1477"/>
              </a:spcBef>
              <a:defRPr sz="3696"/>
            </a:pPr>
            <a:r>
              <a:rPr sz="3200" dirty="0"/>
              <a:t>Qualification tests v. no qualification test</a:t>
            </a:r>
          </a:p>
          <a:p>
            <a:pPr marL="825074" lvl="1" indent="-353602" defTabSz="361460">
              <a:spcBef>
                <a:spcPts val="1477"/>
              </a:spcBef>
              <a:defRPr sz="3696"/>
            </a:pPr>
            <a:r>
              <a:rPr sz="3200" dirty="0"/>
              <a:t> Reduce participation, but usually ensures higher quality</a:t>
            </a:r>
          </a:p>
        </p:txBody>
      </p:sp>
    </p:spTree>
    <p:extLst>
      <p:ext uri="{BB962C8B-B14F-4D97-AF65-F5344CB8AC3E}">
        <p14:creationId xmlns:p14="http://schemas.microsoft.com/office/powerpoint/2010/main" val="316385575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 name="Guidelines for your own tasks"/>
          <p:cNvSpPr txBox="1">
            <a:spLocks noGrp="1"/>
          </p:cNvSpPr>
          <p:nvPr>
            <p:ph type="title"/>
          </p:nvPr>
        </p:nvSpPr>
        <p:spPr>
          <a:prstGeom prst="rect">
            <a:avLst/>
          </a:prstGeom>
        </p:spPr>
        <p:txBody>
          <a:bodyPr>
            <a:normAutofit/>
          </a:bodyPr>
          <a:lstStyle>
            <a:lvl1pPr defTabSz="537463">
              <a:defRPr sz="7728"/>
            </a:lvl1pPr>
          </a:lstStyle>
          <a:p>
            <a:r>
              <a:rPr sz="3200" dirty="0"/>
              <a:t>Guidelines for your own tasks</a:t>
            </a:r>
          </a:p>
        </p:txBody>
      </p:sp>
      <p:sp>
        <p:nvSpPr>
          <p:cNvPr id="462" name="Controls should be…"/>
          <p:cNvSpPr txBox="1">
            <a:spLocks noGrp="1"/>
          </p:cNvSpPr>
          <p:nvPr>
            <p:ph type="body" idx="1"/>
          </p:nvPr>
        </p:nvSpPr>
        <p:spPr>
          <a:xfrm>
            <a:off x="1190625" y="1278457"/>
            <a:ext cx="9810750" cy="4018359"/>
          </a:xfrm>
          <a:prstGeom prst="rect">
            <a:avLst/>
          </a:prstGeom>
        </p:spPr>
        <p:txBody>
          <a:bodyPr>
            <a:normAutofit/>
          </a:bodyPr>
          <a:lstStyle/>
          <a:p>
            <a:r>
              <a:rPr sz="3200" dirty="0"/>
              <a:t>Controls should be</a:t>
            </a:r>
          </a:p>
          <a:p>
            <a:pPr lvl="1"/>
            <a:r>
              <a:rPr sz="3200" dirty="0"/>
              <a:t>Ones that have a unambiguous answer</a:t>
            </a:r>
          </a:p>
          <a:p>
            <a:pPr lvl="1"/>
            <a:r>
              <a:rPr sz="3200" dirty="0"/>
              <a:t>Scorable automatically or with 2nd pass HIT</a:t>
            </a:r>
          </a:p>
          <a:p>
            <a:pPr lvl="1"/>
            <a:r>
              <a:rPr sz="3200" dirty="0"/>
              <a:t>Not easily detectable</a:t>
            </a:r>
          </a:p>
        </p:txBody>
      </p:sp>
    </p:spTree>
    <p:extLst>
      <p:ext uri="{BB962C8B-B14F-4D97-AF65-F5344CB8AC3E}">
        <p14:creationId xmlns:p14="http://schemas.microsoft.com/office/powerpoint/2010/main" val="30653866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5" name="Remember that MTurk is a reputation system…"/>
          <p:cNvSpPr txBox="1">
            <a:spLocks noGrp="1"/>
          </p:cNvSpPr>
          <p:nvPr>
            <p:ph type="body" idx="1"/>
          </p:nvPr>
        </p:nvSpPr>
        <p:spPr>
          <a:xfrm>
            <a:off x="1190625" y="1419820"/>
            <a:ext cx="9810750" cy="4018359"/>
          </a:xfrm>
          <a:prstGeom prst="rect">
            <a:avLst/>
          </a:prstGeom>
        </p:spPr>
        <p:txBody>
          <a:bodyPr>
            <a:normAutofit/>
          </a:bodyPr>
          <a:lstStyle/>
          <a:p>
            <a:pPr marL="575051" indent="-369676" defTabSz="377890">
              <a:spcBef>
                <a:spcPts val="1547"/>
              </a:spcBef>
              <a:defRPr sz="3864"/>
            </a:pPr>
            <a:r>
              <a:rPr sz="3200" dirty="0"/>
              <a:t>Remember that </a:t>
            </a:r>
            <a:r>
              <a:rPr sz="3200" dirty="0" err="1"/>
              <a:t>MTurk</a:t>
            </a:r>
            <a:r>
              <a:rPr sz="3200" dirty="0"/>
              <a:t> is a reputation system</a:t>
            </a:r>
          </a:p>
          <a:p>
            <a:pPr marL="862576" lvl="1" indent="-369676" defTabSz="377890">
              <a:spcBef>
                <a:spcPts val="1547"/>
              </a:spcBef>
              <a:defRPr sz="3864"/>
            </a:pPr>
            <a:r>
              <a:rPr sz="3200" dirty="0"/>
              <a:t> Rejecting </a:t>
            </a:r>
            <a:r>
              <a:rPr sz="3200" dirty="0" err="1"/>
              <a:t>Turkers</a:t>
            </a:r>
            <a:r>
              <a:rPr sz="3200" dirty="0"/>
              <a:t> has consequences for them, blocking </a:t>
            </a:r>
            <a:r>
              <a:rPr sz="3200" dirty="0" err="1"/>
              <a:t>Turkers</a:t>
            </a:r>
            <a:r>
              <a:rPr sz="3200" dirty="0"/>
              <a:t> is likely to get them expelled form </a:t>
            </a:r>
            <a:r>
              <a:rPr sz="3200" dirty="0" err="1"/>
              <a:t>MTurk</a:t>
            </a:r>
            <a:endParaRPr sz="3200" dirty="0"/>
          </a:p>
          <a:p>
            <a:pPr marL="862576" lvl="1" indent="-369676" defTabSz="377890">
              <a:spcBef>
                <a:spcPts val="1547"/>
              </a:spcBef>
              <a:defRPr sz="3864"/>
            </a:pPr>
            <a:r>
              <a:rPr sz="3200" dirty="0"/>
              <a:t>I reject all work performing near chance, accept all work doing ~80%, reject proportionally to performance on controls for in-between</a:t>
            </a:r>
          </a:p>
        </p:txBody>
      </p:sp>
    </p:spTree>
    <p:extLst>
      <p:ext uri="{BB962C8B-B14F-4D97-AF65-F5344CB8AC3E}">
        <p14:creationId xmlns:p14="http://schemas.microsoft.com/office/powerpoint/2010/main" val="270569455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8" name="Reputation goes both ways…"/>
          <p:cNvSpPr txBox="1">
            <a:spLocks noGrp="1"/>
          </p:cNvSpPr>
          <p:nvPr>
            <p:ph type="body" idx="1"/>
          </p:nvPr>
        </p:nvSpPr>
        <p:spPr>
          <a:xfrm>
            <a:off x="1190625" y="1419820"/>
            <a:ext cx="9810750" cy="4018359"/>
          </a:xfrm>
          <a:prstGeom prst="rect">
            <a:avLst/>
          </a:prstGeom>
        </p:spPr>
        <p:txBody>
          <a:bodyPr>
            <a:normAutofit/>
          </a:bodyPr>
          <a:lstStyle/>
          <a:p>
            <a:r>
              <a:rPr sz="3200" dirty="0"/>
              <a:t>Reputation goes both ways</a:t>
            </a:r>
          </a:p>
          <a:p>
            <a:pPr lvl="1"/>
            <a:r>
              <a:rPr sz="3200" dirty="0"/>
              <a:t> Monitor your profile on </a:t>
            </a:r>
            <a:r>
              <a:rPr sz="3200" dirty="0" err="1"/>
              <a:t>Turker</a:t>
            </a:r>
            <a:r>
              <a:rPr sz="3200" dirty="0"/>
              <a:t> Nation and </a:t>
            </a:r>
            <a:r>
              <a:rPr sz="3200" dirty="0" err="1"/>
              <a:t>TurkOpticon</a:t>
            </a:r>
            <a:endParaRPr sz="3200" dirty="0"/>
          </a:p>
          <a:p>
            <a:pPr lvl="1"/>
            <a:r>
              <a:rPr sz="3200" dirty="0"/>
              <a:t>Pay your workers generously</a:t>
            </a:r>
          </a:p>
          <a:p>
            <a:pPr lvl="1"/>
            <a:r>
              <a:rPr sz="3200" dirty="0"/>
              <a:t> Pay quickly, and be responsive to email questions</a:t>
            </a:r>
          </a:p>
        </p:txBody>
      </p:sp>
    </p:spTree>
    <p:extLst>
      <p:ext uri="{BB962C8B-B14F-4D97-AF65-F5344CB8AC3E}">
        <p14:creationId xmlns:p14="http://schemas.microsoft.com/office/powerpoint/2010/main" val="235246139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 name="Example HIT design:  Reading Comprehension to evaluate Machine Translation systems"/>
          <p:cNvSpPr txBox="1">
            <a:spLocks noGrp="1"/>
          </p:cNvSpPr>
          <p:nvPr>
            <p:ph type="title"/>
          </p:nvPr>
        </p:nvSpPr>
        <p:spPr>
          <a:xfrm>
            <a:off x="585467" y="3429000"/>
            <a:ext cx="10926595" cy="2330648"/>
          </a:xfrm>
          <a:prstGeom prst="rect">
            <a:avLst/>
          </a:prstGeom>
        </p:spPr>
        <p:txBody>
          <a:bodyPr>
            <a:normAutofit/>
          </a:bodyPr>
          <a:lstStyle/>
          <a:p>
            <a:pPr defTabSz="279311">
              <a:defRPr sz="5712"/>
            </a:pPr>
            <a:r>
              <a:rPr sz="4000" dirty="0"/>
              <a:t>Example HIT design: Reading Comprehension to evaluate Machine Translation systems</a:t>
            </a:r>
          </a:p>
        </p:txBody>
      </p:sp>
    </p:spTree>
    <p:extLst>
      <p:ext uri="{BB962C8B-B14F-4D97-AF65-F5344CB8AC3E}">
        <p14:creationId xmlns:p14="http://schemas.microsoft.com/office/powerpoint/2010/main" val="7499513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Evaluating Machine Translation"/>
          <p:cNvSpPr txBox="1">
            <a:spLocks noGrp="1"/>
          </p:cNvSpPr>
          <p:nvPr>
            <p:ph type="title"/>
          </p:nvPr>
        </p:nvSpPr>
        <p:spPr>
          <a:xfrm>
            <a:off x="252506" y="211015"/>
            <a:ext cx="7222102" cy="1049627"/>
          </a:xfrm>
          <a:prstGeom prst="rect">
            <a:avLst/>
          </a:prstGeom>
        </p:spPr>
        <p:txBody>
          <a:bodyPr>
            <a:normAutofit/>
          </a:bodyPr>
          <a:lstStyle>
            <a:lvl1pPr defTabSz="537463">
              <a:defRPr sz="7728"/>
            </a:lvl1pPr>
          </a:lstStyle>
          <a:p>
            <a:r>
              <a:rPr sz="4000" dirty="0"/>
              <a:t>Evaluating Machine Translation</a:t>
            </a:r>
          </a:p>
        </p:txBody>
      </p:sp>
      <p:sp>
        <p:nvSpPr>
          <p:cNvPr id="473" name="There are many MT systems available for each language pair…"/>
          <p:cNvSpPr txBox="1">
            <a:spLocks noGrp="1"/>
          </p:cNvSpPr>
          <p:nvPr>
            <p:ph type="body" idx="1"/>
          </p:nvPr>
        </p:nvSpPr>
        <p:spPr>
          <a:xfrm>
            <a:off x="1818084" y="1260642"/>
            <a:ext cx="8555832" cy="4027289"/>
          </a:xfrm>
          <a:prstGeom prst="rect">
            <a:avLst/>
          </a:prstGeom>
        </p:spPr>
        <p:txBody>
          <a:bodyPr>
            <a:noAutofit/>
          </a:bodyPr>
          <a:lstStyle/>
          <a:p>
            <a:pPr marL="587553" indent="-377712" defTabSz="386106">
              <a:spcBef>
                <a:spcPts val="1547"/>
              </a:spcBef>
              <a:defRPr sz="3948"/>
            </a:pPr>
            <a:r>
              <a:rPr sz="3200" dirty="0"/>
              <a:t>There are many MT systems available for each language pair</a:t>
            </a:r>
          </a:p>
          <a:p>
            <a:pPr marL="587553" indent="-377712" defTabSz="386106">
              <a:spcBef>
                <a:spcPts val="1547"/>
              </a:spcBef>
              <a:defRPr sz="3948"/>
            </a:pPr>
            <a:r>
              <a:rPr sz="3200" dirty="0"/>
              <a:t>How do we know which one is best?</a:t>
            </a:r>
          </a:p>
          <a:p>
            <a:pPr marL="587553" indent="-377712" defTabSz="386106">
              <a:spcBef>
                <a:spcPts val="1547"/>
              </a:spcBef>
              <a:defRPr sz="3948"/>
            </a:pPr>
            <a:r>
              <a:rPr sz="3200" dirty="0"/>
              <a:t>There is an active field of research focused on evaluating MT automatically</a:t>
            </a:r>
          </a:p>
          <a:p>
            <a:pPr marL="587553" indent="-377712" defTabSz="386106">
              <a:spcBef>
                <a:spcPts val="1547"/>
              </a:spcBef>
              <a:defRPr sz="3948"/>
            </a:pPr>
            <a:r>
              <a:rPr sz="3200" dirty="0"/>
              <a:t>Reasoning: manual evaluation requires humans and is therefore too time consuming and expensive</a:t>
            </a:r>
          </a:p>
        </p:txBody>
      </p:sp>
    </p:spTree>
    <p:extLst>
      <p:ext uri="{BB962C8B-B14F-4D97-AF65-F5344CB8AC3E}">
        <p14:creationId xmlns:p14="http://schemas.microsoft.com/office/powerpoint/2010/main" val="277256073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 name="Evaluating Machine Translation"/>
          <p:cNvSpPr txBox="1">
            <a:spLocks noGrp="1"/>
          </p:cNvSpPr>
          <p:nvPr>
            <p:ph type="title"/>
          </p:nvPr>
        </p:nvSpPr>
        <p:spPr>
          <a:prstGeom prst="rect">
            <a:avLst/>
          </a:prstGeom>
        </p:spPr>
        <p:txBody>
          <a:bodyPr>
            <a:normAutofit fontScale="90000"/>
          </a:bodyPr>
          <a:lstStyle>
            <a:lvl1pPr defTabSz="537463">
              <a:defRPr sz="7728"/>
            </a:lvl1pPr>
          </a:lstStyle>
          <a:p>
            <a:r>
              <a:t>Evaluating Machine Translation</a:t>
            </a:r>
          </a:p>
        </p:txBody>
      </p:sp>
      <p:sp>
        <p:nvSpPr>
          <p:cNvPr id="476" name="I designed a pipelined HIT…"/>
          <p:cNvSpPr txBox="1">
            <a:spLocks noGrp="1"/>
          </p:cNvSpPr>
          <p:nvPr>
            <p:ph type="body" idx="1"/>
          </p:nvPr>
        </p:nvSpPr>
        <p:spPr>
          <a:prstGeom prst="rect">
            <a:avLst/>
          </a:prstGeom>
        </p:spPr>
        <p:txBody>
          <a:bodyPr/>
          <a:lstStyle/>
          <a:p>
            <a:r>
              <a:t>I designed a pipelined HIT </a:t>
            </a:r>
          </a:p>
          <a:p>
            <a:r>
              <a:t>First take foreign articles translated into English</a:t>
            </a:r>
          </a:p>
          <a:p>
            <a:r>
              <a:t>Have Turkers write reading compare</a:t>
            </a:r>
          </a:p>
        </p:txBody>
      </p:sp>
    </p:spTree>
    <p:extLst>
      <p:ext uri="{BB962C8B-B14F-4D97-AF65-F5344CB8AC3E}">
        <p14:creationId xmlns:p14="http://schemas.microsoft.com/office/powerpoint/2010/main" val="41824915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8" name="droppedImage.png" descr="droppedImage.png"/>
          <p:cNvPicPr>
            <a:picLocks noChangeAspect="1"/>
          </p:cNvPicPr>
          <p:nvPr/>
        </p:nvPicPr>
        <p:blipFill>
          <a:blip r:embed="rId3"/>
          <a:stretch>
            <a:fillRect/>
          </a:stretch>
        </p:blipFill>
        <p:spPr>
          <a:xfrm>
            <a:off x="1318617" y="866180"/>
            <a:ext cx="5661422" cy="6061725"/>
          </a:xfrm>
          <a:prstGeom prst="rect">
            <a:avLst/>
          </a:prstGeom>
          <a:ln w="12700">
            <a:miter lim="400000"/>
          </a:ln>
        </p:spPr>
      </p:pic>
      <p:pic>
        <p:nvPicPr>
          <p:cNvPr id="479" name="droppedImage.png" descr="droppedImage.png"/>
          <p:cNvPicPr>
            <a:picLocks noChangeAspect="1"/>
          </p:cNvPicPr>
          <p:nvPr/>
        </p:nvPicPr>
        <p:blipFill>
          <a:blip r:embed="rId4"/>
          <a:stretch>
            <a:fillRect/>
          </a:stretch>
        </p:blipFill>
        <p:spPr>
          <a:xfrm>
            <a:off x="1398985" y="-133945"/>
            <a:ext cx="10793016" cy="1017985"/>
          </a:xfrm>
          <a:prstGeom prst="rect">
            <a:avLst/>
          </a:prstGeom>
          <a:ln w="12700">
            <a:miter lim="400000"/>
          </a:ln>
        </p:spPr>
      </p:pic>
      <p:pic>
        <p:nvPicPr>
          <p:cNvPr id="480" name="droppedImage.png" descr="droppedImage.png"/>
          <p:cNvPicPr>
            <a:picLocks noChangeAspect="1"/>
          </p:cNvPicPr>
          <p:nvPr/>
        </p:nvPicPr>
        <p:blipFill>
          <a:blip r:embed="rId5"/>
          <a:stretch>
            <a:fillRect/>
          </a:stretch>
        </p:blipFill>
        <p:spPr>
          <a:xfrm>
            <a:off x="3944079" y="-151805"/>
            <a:ext cx="8247921" cy="575620"/>
          </a:xfrm>
          <a:prstGeom prst="rect">
            <a:avLst/>
          </a:prstGeom>
          <a:ln w="12700">
            <a:miter lim="400000"/>
          </a:ln>
        </p:spPr>
      </p:pic>
      <p:sp>
        <p:nvSpPr>
          <p:cNvPr id="481" name="Why was Heather Locklear arrested?…"/>
          <p:cNvSpPr txBox="1"/>
          <p:nvPr/>
        </p:nvSpPr>
        <p:spPr>
          <a:xfrm>
            <a:off x="7637398" y="1092340"/>
            <a:ext cx="3679031" cy="4706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fontScale="85000" lnSpcReduction="10000"/>
          </a:bodyPr>
          <a:lstStyle/>
          <a:p>
            <a:pPr defTabSz="386106">
              <a:buClr>
                <a:srgbClr val="C0C0C0"/>
              </a:buClr>
              <a:buSzPct val="171000"/>
              <a:defRPr sz="3759">
                <a:latin typeface="+mn-lt"/>
                <a:ea typeface="+mn-ea"/>
                <a:cs typeface="+mn-cs"/>
                <a:sym typeface="Gill Sans"/>
              </a:defRPr>
            </a:pPr>
            <a:endParaRPr sz="2643" dirty="0"/>
          </a:p>
          <a:p>
            <a:pPr marL="293776" indent="-293776" defTabSz="386106">
              <a:buClr>
                <a:srgbClr val="C0C0C0"/>
              </a:buClr>
              <a:buSzPct val="171000"/>
              <a:buChar char="•"/>
              <a:defRPr sz="3759">
                <a:latin typeface="+mn-lt"/>
                <a:ea typeface="+mn-ea"/>
                <a:cs typeface="+mn-cs"/>
                <a:sym typeface="Gill Sans"/>
              </a:defRPr>
            </a:pPr>
            <a:r>
              <a:rPr sz="2643" dirty="0"/>
              <a:t>Why was Heather Locklear arrested?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She was arrested on suspicion of driving under the influence of drugs. </a:t>
            </a:r>
          </a:p>
          <a:p>
            <a:pPr marL="293776" indent="-293776" defTabSz="386106">
              <a:buClr>
                <a:srgbClr val="C0C0C0"/>
              </a:buClr>
              <a:buSzPct val="171000"/>
              <a:buChar char="•"/>
              <a:defRPr sz="3759">
                <a:latin typeface="+mn-lt"/>
                <a:ea typeface="+mn-ea"/>
                <a:cs typeface="+mn-cs"/>
                <a:sym typeface="Gill Sans"/>
              </a:defRPr>
            </a:pPr>
            <a:r>
              <a:rPr sz="2643" dirty="0"/>
              <a:t>Why did the bystander call emergency services? </a:t>
            </a:r>
          </a:p>
          <a:p>
            <a:pPr marL="461648" lvl="1" indent="-293776" defTabSz="386106">
              <a:buClr>
                <a:srgbClr val="C0C0C0"/>
              </a:buClr>
              <a:buSzPct val="100000"/>
              <a:buFont typeface="Lucida Grande"/>
              <a:buChar char="‣"/>
              <a:defRPr sz="3196">
                <a:latin typeface="+mn-lt"/>
                <a:ea typeface="+mn-ea"/>
                <a:cs typeface="+mn-cs"/>
                <a:sym typeface="Gill Sans"/>
              </a:defRPr>
            </a:pPr>
            <a:r>
              <a:rPr sz="2247" dirty="0">
                <a:solidFill>
                  <a:srgbClr val="797979"/>
                </a:solidFill>
              </a:rPr>
              <a:t>He was concerned for Ms. Locklear’s life.</a:t>
            </a:r>
            <a:r>
              <a:rPr sz="2247" dirty="0"/>
              <a:t> </a:t>
            </a:r>
          </a:p>
          <a:p>
            <a:pPr marL="293776" indent="-293776" defTabSz="386106">
              <a:buClr>
                <a:srgbClr val="C0C0C0"/>
              </a:buClr>
              <a:buSzPct val="171000"/>
              <a:buChar char="•"/>
              <a:defRPr sz="3759">
                <a:latin typeface="+mn-lt"/>
                <a:ea typeface="+mn-ea"/>
                <a:cs typeface="+mn-cs"/>
                <a:sym typeface="Gill Sans"/>
              </a:defRPr>
            </a:pPr>
            <a:r>
              <a:rPr sz="2643" dirty="0"/>
              <a:t>Where did the witness see her acting abnormally?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Pulling out of parking in Montecito </a:t>
            </a:r>
          </a:p>
        </p:txBody>
      </p:sp>
      <p:sp>
        <p:nvSpPr>
          <p:cNvPr id="48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9" name="Heather Locklear Arrested for…">
            <a:extLst>
              <a:ext uri="{FF2B5EF4-FFF2-40B4-BE49-F238E27FC236}">
                <a16:creationId xmlns:a16="http://schemas.microsoft.com/office/drawing/2014/main" id="{E93A56FF-C7D5-0E47-B79B-C1B90CF87873}"/>
              </a:ext>
            </a:extLst>
          </p:cNvP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Tree>
    <p:extLst>
      <p:ext uri="{BB962C8B-B14F-4D97-AF65-F5344CB8AC3E}">
        <p14:creationId xmlns:p14="http://schemas.microsoft.com/office/powerpoint/2010/main" val="4627471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81">
                                            <p:bg/>
                                          </p:spTgt>
                                        </p:tgtEl>
                                        <p:attrNameLst>
                                          <p:attrName>style.visibility</p:attrName>
                                        </p:attrNameLst>
                                      </p:cBhvr>
                                      <p:to>
                                        <p:strVal val="visible"/>
                                      </p:to>
                                    </p:set>
                                    <p:animEffect transition="in" filter="fade">
                                      <p:cBhvr>
                                        <p:cTn id="7" dur="750"/>
                                        <p:tgtEl>
                                          <p:spTgt spid="481">
                                            <p:bg/>
                                          </p:spTgt>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481">
                                            <p:txEl>
                                              <p:pRg st="1" end="1"/>
                                            </p:txEl>
                                          </p:spTgt>
                                        </p:tgtEl>
                                        <p:attrNameLst>
                                          <p:attrName>style.visibility</p:attrName>
                                        </p:attrNameLst>
                                      </p:cBhvr>
                                      <p:to>
                                        <p:strVal val="visible"/>
                                      </p:to>
                                    </p:set>
                                    <p:animEffect transition="in" filter="fade">
                                      <p:cBhvr>
                                        <p:cTn id="11" dur="750"/>
                                        <p:tgtEl>
                                          <p:spTgt spid="481">
                                            <p:txEl>
                                              <p:pRg st="1" end="1"/>
                                            </p:txEl>
                                          </p:spTgt>
                                        </p:tgtEl>
                                      </p:cBhvr>
                                    </p:animEffect>
                                  </p:childTnLst>
                                </p:cTn>
                              </p:par>
                            </p:childTnLst>
                          </p:cTn>
                        </p:par>
                        <p:par>
                          <p:cTn id="12" fill="hold">
                            <p:stCondLst>
                              <p:cond delay="1500"/>
                            </p:stCondLst>
                            <p:childTnLst>
                              <p:par>
                                <p:cTn id="13" presetID="10" presetClass="entr" fill="hold" grpId="0" nodeType="afterEffect">
                                  <p:stCondLst>
                                    <p:cond delay="0"/>
                                  </p:stCondLst>
                                  <p:iterate>
                                    <p:tmAbs val="0"/>
                                  </p:iterate>
                                  <p:childTnLst>
                                    <p:set>
                                      <p:cBhvr>
                                        <p:cTn id="14" fill="hold"/>
                                        <p:tgtEl>
                                          <p:spTgt spid="481">
                                            <p:txEl>
                                              <p:pRg st="2" end="2"/>
                                            </p:txEl>
                                          </p:spTgt>
                                        </p:tgtEl>
                                        <p:attrNameLst>
                                          <p:attrName>style.visibility</p:attrName>
                                        </p:attrNameLst>
                                      </p:cBhvr>
                                      <p:to>
                                        <p:strVal val="visible"/>
                                      </p:to>
                                    </p:set>
                                    <p:animEffect transition="in" filter="fade">
                                      <p:cBhvr>
                                        <p:cTn id="15" dur="750"/>
                                        <p:tgtEl>
                                          <p:spTgt spid="481">
                                            <p:txEl>
                                              <p:pRg st="2" end="2"/>
                                            </p:txEl>
                                          </p:spTgt>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481">
                                            <p:txEl>
                                              <p:pRg st="3" end="3"/>
                                            </p:txEl>
                                          </p:spTgt>
                                        </p:tgtEl>
                                        <p:attrNameLst>
                                          <p:attrName>style.visibility</p:attrName>
                                        </p:attrNameLst>
                                      </p:cBhvr>
                                      <p:to>
                                        <p:strVal val="visible"/>
                                      </p:to>
                                    </p:set>
                                    <p:animEffect transition="in" filter="fade">
                                      <p:cBhvr>
                                        <p:cTn id="19" dur="750"/>
                                        <p:tgtEl>
                                          <p:spTgt spid="481">
                                            <p:txEl>
                                              <p:pRg st="3" end="3"/>
                                            </p:txEl>
                                          </p:spTgt>
                                        </p:tgtEl>
                                      </p:cBhvr>
                                    </p:animEffect>
                                  </p:childTnLst>
                                </p:cTn>
                              </p:par>
                            </p:childTnLst>
                          </p:cTn>
                        </p:par>
                        <p:par>
                          <p:cTn id="20" fill="hold">
                            <p:stCondLst>
                              <p:cond delay="3000"/>
                            </p:stCondLst>
                            <p:childTnLst>
                              <p:par>
                                <p:cTn id="21" presetID="10" presetClass="entr" fill="hold" grpId="0" nodeType="afterEffect">
                                  <p:stCondLst>
                                    <p:cond delay="0"/>
                                  </p:stCondLst>
                                  <p:iterate>
                                    <p:tmAbs val="0"/>
                                  </p:iterate>
                                  <p:childTnLst>
                                    <p:set>
                                      <p:cBhvr>
                                        <p:cTn id="22" fill="hold"/>
                                        <p:tgtEl>
                                          <p:spTgt spid="481">
                                            <p:txEl>
                                              <p:pRg st="4" end="4"/>
                                            </p:txEl>
                                          </p:spTgt>
                                        </p:tgtEl>
                                        <p:attrNameLst>
                                          <p:attrName>style.visibility</p:attrName>
                                        </p:attrNameLst>
                                      </p:cBhvr>
                                      <p:to>
                                        <p:strVal val="visible"/>
                                      </p:to>
                                    </p:set>
                                    <p:animEffect transition="in" filter="fade">
                                      <p:cBhvr>
                                        <p:cTn id="23" dur="750"/>
                                        <p:tgtEl>
                                          <p:spTgt spid="481">
                                            <p:txEl>
                                              <p:pRg st="4" end="4"/>
                                            </p:txEl>
                                          </p:spTgt>
                                        </p:tgtEl>
                                      </p:cBhvr>
                                    </p:animEffect>
                                  </p:childTnLst>
                                </p:cTn>
                              </p:par>
                            </p:childTnLst>
                          </p:cTn>
                        </p:par>
                        <p:par>
                          <p:cTn id="24" fill="hold">
                            <p:stCondLst>
                              <p:cond delay="3750"/>
                            </p:stCondLst>
                            <p:childTnLst>
                              <p:par>
                                <p:cTn id="25" presetID="10" presetClass="entr" fill="hold" grpId="0" nodeType="afterEffect">
                                  <p:stCondLst>
                                    <p:cond delay="0"/>
                                  </p:stCondLst>
                                  <p:iterate>
                                    <p:tmAbs val="0"/>
                                  </p:iterate>
                                  <p:childTnLst>
                                    <p:set>
                                      <p:cBhvr>
                                        <p:cTn id="26" fill="hold"/>
                                        <p:tgtEl>
                                          <p:spTgt spid="481">
                                            <p:txEl>
                                              <p:pRg st="5" end="5"/>
                                            </p:txEl>
                                          </p:spTgt>
                                        </p:tgtEl>
                                        <p:attrNameLst>
                                          <p:attrName>style.visibility</p:attrName>
                                        </p:attrNameLst>
                                      </p:cBhvr>
                                      <p:to>
                                        <p:strVal val="visible"/>
                                      </p:to>
                                    </p:set>
                                    <p:animEffect transition="in" filter="fade">
                                      <p:cBhvr>
                                        <p:cTn id="27" dur="750"/>
                                        <p:tgtEl>
                                          <p:spTgt spid="481">
                                            <p:txEl>
                                              <p:pRg st="5" end="5"/>
                                            </p:txEl>
                                          </p:spTgt>
                                        </p:tgtEl>
                                      </p:cBhvr>
                                    </p:animEffect>
                                  </p:childTnLst>
                                </p:cTn>
                              </p:par>
                            </p:childTnLst>
                          </p:cTn>
                        </p:par>
                        <p:par>
                          <p:cTn id="28" fill="hold">
                            <p:stCondLst>
                              <p:cond delay="4500"/>
                            </p:stCondLst>
                            <p:childTnLst>
                              <p:par>
                                <p:cTn id="29" presetID="19" presetClass="entr" presetSubtype="10" fill="hold" grpId="0" nodeType="afterEffect">
                                  <p:stCondLst>
                                    <p:cond delay="0"/>
                                  </p:stCondLst>
                                  <p:iterate>
                                    <p:tmAbs val="0"/>
                                  </p:iterate>
                                  <p:childTnLst>
                                    <p:set>
                                      <p:cBhvr>
                                        <p:cTn id="30" fill="hold"/>
                                        <p:tgtEl>
                                          <p:spTgt spid="9"/>
                                        </p:tgtEl>
                                        <p:attrNameLst>
                                          <p:attrName>style.visibility</p:attrName>
                                        </p:attrNameLst>
                                      </p:cBhvr>
                                      <p:to>
                                        <p:strVal val="visible"/>
                                      </p:to>
                                    </p:set>
                                    <p:anim calcmode="lin" valueType="num">
                                      <p:cBhvr>
                                        <p:cTn id="31" dur="750" fill="hold"/>
                                        <p:tgtEl>
                                          <p:spTgt spid="9"/>
                                        </p:tgtEl>
                                        <p:attrNameLst>
                                          <p:attrName>ppt_w</p:attrName>
                                        </p:attrNameLst>
                                      </p:cBhvr>
                                      <p:tavLst>
                                        <p:tav tm="0" fmla="#ppt_w*sin(2.5*pi*$)">
                                          <p:val>
                                            <p:fltVal val="0"/>
                                          </p:val>
                                        </p:tav>
                                        <p:tav tm="100000">
                                          <p:val>
                                            <p:fltVal val="1"/>
                                          </p:val>
                                        </p:tav>
                                      </p:tavLst>
                                    </p:anim>
                                    <p:anim calcmode="lin" valueType="num">
                                      <p:cBhvr>
                                        <p:cTn id="32" dur="7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bldLvl="5" animBg="1" advAuto="0"/>
      <p:bldP spid="9"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5" name="Rounded Rectangle"/>
          <p:cNvSpPr/>
          <p:nvPr/>
        </p:nvSpPr>
        <p:spPr>
          <a:xfrm>
            <a:off x="6176367" y="71437"/>
            <a:ext cx="3705820" cy="4402336"/>
          </a:xfrm>
          <a:prstGeom prst="roundRect">
            <a:avLst>
              <a:gd name="adj" fmla="val 3614"/>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6" name="Rounded Rectangle"/>
          <p:cNvSpPr/>
          <p:nvPr/>
        </p:nvSpPr>
        <p:spPr>
          <a:xfrm>
            <a:off x="1693664" y="71438"/>
            <a:ext cx="3598664" cy="6563320"/>
          </a:xfrm>
          <a:prstGeom prst="roundRect">
            <a:avLst>
              <a:gd name="adj" fmla="val 3722"/>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7" name="Why was Heather Locklear arrested?…"/>
          <p:cNvSpPr txBox="1"/>
          <p:nvPr/>
        </p:nvSpPr>
        <p:spPr>
          <a:xfrm>
            <a:off x="1800820" y="-125016"/>
            <a:ext cx="3098602" cy="69294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fontScale="92500"/>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She was arrested on suspicion of driving under the influence </a:t>
            </a:r>
          </a:p>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a:t>
            </a:r>
          </a:p>
          <a:p>
            <a:pPr marL="312528" indent="-312528" defTabSz="410751">
              <a:spcBef>
                <a:spcPts val="984"/>
              </a:spcBef>
              <a:buClr>
                <a:srgbClr val="C0C0C0"/>
              </a:buClr>
              <a:buSzPct val="171000"/>
              <a:buChar char="•"/>
              <a:defRPr sz="3800">
                <a:latin typeface="+mn-lt"/>
                <a:ea typeface="+mn-ea"/>
                <a:cs typeface="+mn-cs"/>
                <a:sym typeface="Gill Sans"/>
              </a:defRPr>
            </a:pPr>
            <a:r>
              <a:rPr sz="2672"/>
              <a:t>What was Heather Locklear arrested for? </a:t>
            </a:r>
          </a:p>
          <a:p>
            <a:pPr marL="491115" lvl="1" indent="-312528" defTabSz="410751">
              <a:spcBef>
                <a:spcPts val="984"/>
              </a:spcBef>
              <a:buClr>
                <a:srgbClr val="C0C0C0"/>
              </a:buClr>
              <a:buSzPct val="100000"/>
              <a:buFont typeface="Lucida Grande"/>
              <a:buChar char="‣"/>
              <a:defRPr sz="3200">
                <a:latin typeface="+mn-lt"/>
                <a:ea typeface="+mn-ea"/>
                <a:cs typeface="+mn-cs"/>
                <a:sym typeface="Gill Sans"/>
              </a:defRPr>
            </a:pPr>
            <a:r>
              <a:rPr sz="2250">
                <a:solidFill>
                  <a:srgbClr val="919191"/>
                </a:solidFill>
              </a:rPr>
              <a:t>Driving under the influence of drugs </a:t>
            </a:r>
          </a:p>
        </p:txBody>
      </p:sp>
      <p:sp>
        <p:nvSpPr>
          <p:cNvPr id="488" name="Why was Heather Locklear arrested in Montecito?…"/>
          <p:cNvSpPr txBox="1"/>
          <p:nvPr/>
        </p:nvSpPr>
        <p:spPr>
          <a:xfrm>
            <a:off x="6256735" y="-687586"/>
            <a:ext cx="3134320" cy="61257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 </a:t>
            </a:r>
          </a:p>
          <a:p>
            <a:pPr marL="312528" indent="-312528" defTabSz="410751">
              <a:spcBef>
                <a:spcPts val="984"/>
              </a:spcBef>
              <a:buClr>
                <a:srgbClr val="C0C0C0"/>
              </a:buClr>
              <a:buSzPct val="171000"/>
              <a:buChar char="•"/>
              <a:defRPr sz="3800">
                <a:latin typeface="+mn-lt"/>
                <a:ea typeface="+mn-ea"/>
                <a:cs typeface="+mn-cs"/>
                <a:sym typeface="Gill Sans"/>
              </a:defRPr>
            </a:pPr>
            <a:r>
              <a:rPr sz="2672"/>
              <a:t>Where was Locklear arrested?</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In a parking lot in Montecito</a:t>
            </a:r>
          </a:p>
        </p:txBody>
      </p:sp>
      <p:pic>
        <p:nvPicPr>
          <p:cNvPr id="489" name="droppedImage.tiff" descr="droppedImage.tiff"/>
          <p:cNvPicPr>
            <a:picLocks noChangeAspect="1"/>
          </p:cNvPicPr>
          <p:nvPr/>
        </p:nvPicPr>
        <p:blipFill>
          <a:blip r:embed="rId2"/>
          <a:stretch>
            <a:fillRect/>
          </a:stretch>
        </p:blipFill>
        <p:spPr>
          <a:xfrm rot="10800000">
            <a:off x="4899422" y="2277070"/>
            <a:ext cx="914401" cy="922216"/>
          </a:xfrm>
          <a:prstGeom prst="rect">
            <a:avLst/>
          </a:prstGeom>
          <a:ln w="12700">
            <a:miter lim="400000"/>
          </a:ln>
        </p:spPr>
      </p:pic>
      <p:pic>
        <p:nvPicPr>
          <p:cNvPr id="490" name="droppedImage.tiff" descr="droppedImage.tiff"/>
          <p:cNvPicPr>
            <a:picLocks noChangeAspect="1"/>
          </p:cNvPicPr>
          <p:nvPr/>
        </p:nvPicPr>
        <p:blipFill>
          <a:blip r:embed="rId3"/>
          <a:stretch>
            <a:fillRect/>
          </a:stretch>
        </p:blipFill>
        <p:spPr>
          <a:xfrm>
            <a:off x="4872633" y="116086"/>
            <a:ext cx="914401" cy="899160"/>
          </a:xfrm>
          <a:prstGeom prst="rect">
            <a:avLst/>
          </a:prstGeom>
          <a:ln w="12700">
            <a:miter lim="400000"/>
          </a:ln>
        </p:spPr>
      </p:pic>
      <p:pic>
        <p:nvPicPr>
          <p:cNvPr id="491" name="droppedImage.tiff" descr="droppedImage.tiff"/>
          <p:cNvPicPr>
            <a:picLocks noChangeAspect="1"/>
          </p:cNvPicPr>
          <p:nvPr/>
        </p:nvPicPr>
        <p:blipFill>
          <a:blip r:embed="rId2"/>
          <a:stretch>
            <a:fillRect/>
          </a:stretch>
        </p:blipFill>
        <p:spPr>
          <a:xfrm rot="10800000">
            <a:off x="4899422" y="4652367"/>
            <a:ext cx="914401" cy="922216"/>
          </a:xfrm>
          <a:prstGeom prst="rect">
            <a:avLst/>
          </a:prstGeom>
          <a:ln w="12700">
            <a:miter lim="400000"/>
          </a:ln>
        </p:spPr>
      </p:pic>
      <p:pic>
        <p:nvPicPr>
          <p:cNvPr id="492" name="droppedImage.tiff" descr="droppedImage.tiff"/>
          <p:cNvPicPr>
            <a:picLocks noChangeAspect="1"/>
          </p:cNvPicPr>
          <p:nvPr/>
        </p:nvPicPr>
        <p:blipFill>
          <a:blip r:embed="rId2"/>
          <a:stretch>
            <a:fillRect/>
          </a:stretch>
        </p:blipFill>
        <p:spPr>
          <a:xfrm rot="10800000">
            <a:off x="9417844" y="107156"/>
            <a:ext cx="914401" cy="922216"/>
          </a:xfrm>
          <a:prstGeom prst="rect">
            <a:avLst/>
          </a:prstGeom>
          <a:ln w="12700">
            <a:miter lim="400000"/>
          </a:ln>
        </p:spPr>
      </p:pic>
      <p:pic>
        <p:nvPicPr>
          <p:cNvPr id="493" name="droppedImage.tiff" descr="droppedImage.tiff"/>
          <p:cNvPicPr>
            <a:picLocks noChangeAspect="1"/>
          </p:cNvPicPr>
          <p:nvPr/>
        </p:nvPicPr>
        <p:blipFill>
          <a:blip r:embed="rId3"/>
          <a:stretch>
            <a:fillRect/>
          </a:stretch>
        </p:blipFill>
        <p:spPr>
          <a:xfrm>
            <a:off x="9417844" y="2625328"/>
            <a:ext cx="914401" cy="899160"/>
          </a:xfrm>
          <a:prstGeom prst="rect">
            <a:avLst/>
          </a:prstGeom>
          <a:ln w="12700">
            <a:miter lim="400000"/>
          </a:ln>
        </p:spPr>
      </p:pic>
    </p:spTree>
    <p:extLst>
      <p:ext uri="{BB962C8B-B14F-4D97-AF65-F5344CB8AC3E}">
        <p14:creationId xmlns:p14="http://schemas.microsoft.com/office/powerpoint/2010/main" val="8503626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489"/>
                                        </p:tgtEl>
                                        <p:attrNameLst>
                                          <p:attrName>style.visibility</p:attrName>
                                        </p:attrNameLst>
                                      </p:cBhvr>
                                      <p:to>
                                        <p:strVal val="visible"/>
                                      </p:to>
                                    </p:set>
                                    <p:animEffect transition="in" filter="fade">
                                      <p:cBhvr>
                                        <p:cTn id="11" dur="500"/>
                                        <p:tgtEl>
                                          <p:spTgt spid="489"/>
                                        </p:tgtEl>
                                      </p:cBhvr>
                                    </p:animEffect>
                                  </p:childTnLst>
                                </p:cTn>
                              </p:par>
                            </p:childTnLst>
                          </p:cTn>
                        </p:par>
                        <p:par>
                          <p:cTn id="12" fill="hold">
                            <p:stCondLst>
                              <p:cond delay="1000"/>
                            </p:stCondLst>
                            <p:childTnLst>
                              <p:par>
                                <p:cTn id="13" presetID="10" presetClass="entr" fill="hold" grpId="0" nodeType="afterEffect">
                                  <p:stCondLst>
                                    <p:cond delay="0"/>
                                  </p:stCondLst>
                                  <p:iterate>
                                    <p:tmAbs val="0"/>
                                  </p:iterate>
                                  <p:childTnLst>
                                    <p:set>
                                      <p:cBhvr>
                                        <p:cTn id="14" fill="hold"/>
                                        <p:tgtEl>
                                          <p:spTgt spid="491"/>
                                        </p:tgtEl>
                                        <p:attrNameLst>
                                          <p:attrName>style.visibility</p:attrName>
                                        </p:attrNameLst>
                                      </p:cBhvr>
                                      <p:to>
                                        <p:strVal val="visible"/>
                                      </p:to>
                                    </p:set>
                                    <p:animEffect transition="in" filter="fade">
                                      <p:cBhvr>
                                        <p:cTn id="15" dur="500"/>
                                        <p:tgtEl>
                                          <p:spTgt spid="4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492"/>
                                        </p:tgtEl>
                                        <p:attrNameLst>
                                          <p:attrName>style.visibility</p:attrName>
                                        </p:attrNameLst>
                                      </p:cBhvr>
                                      <p:to>
                                        <p:strVal val="visible"/>
                                      </p:to>
                                    </p:set>
                                    <p:animEffect transition="in" filter="fade">
                                      <p:cBhvr>
                                        <p:cTn id="20" dur="500"/>
                                        <p:tgtEl>
                                          <p:spTgt spid="492"/>
                                        </p:tgtEl>
                                      </p:cBhvr>
                                    </p:animEffect>
                                  </p:childTnLst>
                                </p:cTn>
                              </p:par>
                            </p:childTnLst>
                          </p:cTn>
                        </p:par>
                        <p:par>
                          <p:cTn id="21" fill="hold">
                            <p:stCondLst>
                              <p:cond delay="500"/>
                            </p:stCondLst>
                            <p:childTnLst>
                              <p:par>
                                <p:cTn id="22" presetID="10" presetClass="entr" fill="hold" grpId="0" nodeType="afterEffect">
                                  <p:stCondLst>
                                    <p:cond delay="0"/>
                                  </p:stCondLst>
                                  <p:iterate>
                                    <p:tmAbs val="0"/>
                                  </p:iterate>
                                  <p:childTnLst>
                                    <p:set>
                                      <p:cBhvr>
                                        <p:cTn id="23" fill="hold"/>
                                        <p:tgtEl>
                                          <p:spTgt spid="493"/>
                                        </p:tgtEl>
                                        <p:attrNameLst>
                                          <p:attrName>style.visibility</p:attrName>
                                        </p:attrNameLst>
                                      </p:cBhvr>
                                      <p:to>
                                        <p:strVal val="visible"/>
                                      </p:to>
                                    </p:set>
                                    <p:animEffect transition="in" filter="fade">
                                      <p:cBhvr>
                                        <p:cTn id="24"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advAuto="0"/>
      <p:bldP spid="490" grpId="0" animBg="1" advAuto="0"/>
      <p:bldP spid="491" grpId="0" animBg="1" advAuto="0"/>
      <p:bldP spid="492" grpId="0" animBg="1" advAuto="0"/>
      <p:bldP spid="49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5"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96"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97"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98" name="Heather Locklear Arrested for…"/>
          <p:cNvSpPr txBox="1"/>
          <p:nvPr/>
        </p:nvSpPr>
        <p:spPr>
          <a:xfrm>
            <a:off x="1532572" y="934650"/>
            <a:ext cx="5304235" cy="1157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99"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0"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01"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02"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04"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06" name="Heather Locklear Arrested for…"/>
          <p:cNvSpPr txBox="1"/>
          <p:nvPr/>
        </p:nvSpPr>
        <p:spPr>
          <a:xfrm>
            <a:off x="1532572" y="746225"/>
            <a:ext cx="5304235" cy="1525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defTabSz="410751">
              <a:defRPr sz="3400" b="1"/>
            </a:pPr>
            <a:endParaRPr sz="2391"/>
          </a:p>
          <a:p>
            <a:pPr defTabSz="410751">
              <a:defRPr sz="3400" b="1"/>
            </a:pPr>
            <a:r>
              <a:rPr sz="2391"/>
              <a:t>Heather Locklear Arrested for</a:t>
            </a:r>
          </a:p>
          <a:p>
            <a:pPr defTabSz="410751">
              <a:defRPr sz="3400" b="1"/>
            </a:pPr>
            <a:r>
              <a:rPr sz="2391"/>
              <a:t>driving under the influence of drugs</a:t>
            </a:r>
          </a:p>
        </p:txBody>
      </p:sp>
      <p:sp>
        <p:nvSpPr>
          <p:cNvPr id="507"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8"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09"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10"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11"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2"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3"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14"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5"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16"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7"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18"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19"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20"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21"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22"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23"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24" name="Rectangle"/>
          <p:cNvSpPr/>
          <p:nvPr/>
        </p:nvSpPr>
        <p:spPr>
          <a:xfrm>
            <a:off x="1273969" y="-89297"/>
            <a:ext cx="10343600" cy="7345882"/>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grpSp>
        <p:nvGrpSpPr>
          <p:cNvPr id="527" name="Group"/>
          <p:cNvGrpSpPr/>
          <p:nvPr/>
        </p:nvGrpSpPr>
        <p:grpSpPr>
          <a:xfrm>
            <a:off x="2631281" y="1473398"/>
            <a:ext cx="6850715" cy="4196856"/>
            <a:chOff x="0" y="0"/>
            <a:chExt cx="9855200" cy="6057900"/>
          </a:xfrm>
        </p:grpSpPr>
        <p:sp>
          <p:nvSpPr>
            <p:cNvPr id="525" name="Rounded Rectangle"/>
            <p:cNvSpPr/>
            <p:nvPr/>
          </p:nvSpPr>
          <p:spPr>
            <a:xfrm>
              <a:off x="0" y="0"/>
              <a:ext cx="9855200" cy="6057900"/>
            </a:xfrm>
            <a:prstGeom prst="roundRect">
              <a:avLst>
                <a:gd name="adj" fmla="val 3145"/>
              </a:avLst>
            </a:prstGeom>
            <a:solidFill>
              <a:srgbClr val="CADEEE"/>
            </a:solidFill>
            <a:ln w="12700" cap="flat">
              <a:solidFill>
                <a:srgbClr val="000000"/>
              </a:solidFill>
              <a:prstDash val="solid"/>
              <a:miter lim="400000"/>
            </a:ln>
            <a:effectLst/>
          </p:spPr>
          <p:txBody>
            <a:bodyPr wrap="square" lIns="26789" tIns="26789" rIns="26789" bIns="26789" numCol="1" anchor="ctr">
              <a:noAutofit/>
            </a:bodyPr>
            <a:lstStyle/>
            <a:p>
              <a:pPr algn="ctr" defTabSz="410751">
                <a:defRPr sz="3400">
                  <a:latin typeface="+mn-lt"/>
                  <a:ea typeface="+mn-ea"/>
                  <a:cs typeface="+mn-cs"/>
                  <a:sym typeface="Gill Sans"/>
                </a:defRPr>
              </a:pPr>
              <a:endParaRPr sz="2391"/>
            </a:p>
          </p:txBody>
        </p:sp>
        <p:graphicFrame>
          <p:nvGraphicFramePr>
            <p:cNvPr id="526" name="Table"/>
            <p:cNvGraphicFramePr/>
            <p:nvPr>
              <p:extLst>
                <p:ext uri="{D42A27DB-BD31-4B8C-83A1-F6EECF244321}">
                  <p14:modId xmlns:p14="http://schemas.microsoft.com/office/powerpoint/2010/main" val="839209558"/>
                </p:ext>
              </p:extLst>
            </p:nvPr>
          </p:nvGraphicFramePr>
          <p:xfrm>
            <a:off x="116783" y="225643"/>
            <a:ext cx="9415064" cy="5178440"/>
          </p:xfrm>
          <a:graphic>
            <a:graphicData uri="http://schemas.openxmlformats.org/drawingml/2006/table">
              <a:tbl>
                <a:tblPr/>
                <a:tblGrid>
                  <a:gridCol w="3272380">
                    <a:extLst>
                      <a:ext uri="{9D8B030D-6E8A-4147-A177-3AD203B41FA5}">
                        <a16:colId xmlns:a16="http://schemas.microsoft.com/office/drawing/2014/main" val="20000"/>
                      </a:ext>
                    </a:extLst>
                  </a:gridCol>
                  <a:gridCol w="3272380">
                    <a:extLst>
                      <a:ext uri="{9D8B030D-6E8A-4147-A177-3AD203B41FA5}">
                        <a16:colId xmlns:a16="http://schemas.microsoft.com/office/drawing/2014/main" val="20001"/>
                      </a:ext>
                    </a:extLst>
                  </a:gridCol>
                </a:tblGrid>
                <a:tr h="768174">
                  <a:tc>
                    <a:txBody>
                      <a:bodyPr/>
                      <a:lstStyle/>
                      <a:p>
                        <a:pPr algn="ctr" defTabSz="914400">
                          <a:tabLst>
                            <a:tab pos="1168400" algn="l"/>
                          </a:tabLst>
                          <a:defRPr sz="1800"/>
                        </a:pPr>
                        <a:r>
                          <a:rPr sz="3200">
                            <a:latin typeface="+mn-lt"/>
                            <a:ea typeface="+mn-ea"/>
                            <a:cs typeface="+mn-cs"/>
                            <a:sym typeface="Gill Sans"/>
                          </a:rPr>
                          <a:t>System</a:t>
                        </a:r>
                      </a:p>
                    </a:txBody>
                    <a:tcPr marL="38100" marR="38100" marT="38100" marB="38100" anchor="ctr" horzOverflow="overflow">
                      <a:lnL w="0">
                        <a:miter lim="400000"/>
                      </a:lnL>
                      <a:lnR w="25400">
                        <a:solidFill>
                          <a:srgbClr val="000000"/>
                        </a:solidFill>
                        <a:miter lim="400000"/>
                      </a:lnR>
                      <a:lnT w="0">
                        <a:miter lim="400000"/>
                      </a:lnT>
                      <a:lnB w="25400">
                        <a:solidFill>
                          <a:srgbClr val="000000"/>
                        </a:solidFill>
                        <a:miter lim="400000"/>
                      </a:lnB>
                      <a:noFill/>
                    </a:tcPr>
                  </a:tc>
                  <a:tc>
                    <a:txBody>
                      <a:bodyPr/>
                      <a:lstStyle/>
                      <a:p>
                        <a:pPr algn="ctr" defTabSz="914400">
                          <a:tabLst>
                            <a:tab pos="1168400" algn="l"/>
                          </a:tabLst>
                          <a:defRPr sz="1800"/>
                        </a:pPr>
                        <a:r>
                          <a:rPr sz="3200">
                            <a:latin typeface="+mn-lt"/>
                            <a:ea typeface="+mn-ea"/>
                            <a:cs typeface="+mn-cs"/>
                            <a:sym typeface="Gill Sans"/>
                          </a:rPr>
                          <a:t>Correct Answers</a:t>
                        </a:r>
                      </a:p>
                    </a:txBody>
                    <a:tcPr marL="38100" marR="38100" marT="38100" marB="38100" anchor="ctr" horzOverflow="overflow">
                      <a:lnL w="25400">
                        <a:solidFill>
                          <a:srgbClr val="000000"/>
                        </a:solidFill>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556605">
                  <a:tc>
                    <a:txBody>
                      <a:bodyPr/>
                      <a:lstStyle/>
                      <a:p>
                        <a:pPr algn="ctr" defTabSz="914400">
                          <a:tabLst>
                            <a:tab pos="1168400" algn="l"/>
                          </a:tabLst>
                          <a:defRPr sz="1800"/>
                        </a:pPr>
                        <a:r>
                          <a:rPr sz="3200">
                            <a:latin typeface="+mn-lt"/>
                            <a:ea typeface="+mn-ea"/>
                            <a:cs typeface="+mn-cs"/>
                            <a:sym typeface="Gill Sans"/>
                          </a:rPr>
                          <a:t>Reference</a:t>
                        </a:r>
                      </a:p>
                    </a:txBody>
                    <a:tcPr marL="38100" marR="38100" marT="38100" marB="38100" anchor="ctr" horzOverflow="overflow">
                      <a:lnL w="0">
                        <a:miter lim="400000"/>
                      </a:lnL>
                      <a:lnR w="25400">
                        <a:solidFill>
                          <a:srgbClr val="000000"/>
                        </a:solidFill>
                        <a:miter lim="400000"/>
                      </a:lnR>
                      <a:lnT w="25400">
                        <a:solidFill>
                          <a:srgbClr val="000000"/>
                        </a:solidFill>
                        <a:miter lim="400000"/>
                      </a:lnT>
                      <a:lnB w="0">
                        <a:miter lim="400000"/>
                      </a:lnB>
                      <a:noFill/>
                    </a:tcPr>
                  </a:tc>
                  <a:tc>
                    <a:txBody>
                      <a:bodyPr/>
                      <a:lstStyle/>
                      <a:p>
                        <a:pPr algn="ctr" defTabSz="914400">
                          <a:tabLst>
                            <a:tab pos="1168400" algn="l"/>
                          </a:tabLst>
                          <a:defRPr sz="1800"/>
                        </a:pPr>
                        <a:r>
                          <a:rPr sz="3200">
                            <a:latin typeface="+mn-lt"/>
                            <a:ea typeface="+mn-ea"/>
                            <a:cs typeface="+mn-cs"/>
                            <a:sym typeface="Gill Sans"/>
                          </a:rPr>
                          <a:t>94%</a:t>
                        </a:r>
                      </a:p>
                    </a:txBody>
                    <a:tcPr marL="38100" marR="38100" marT="38100" marB="38100" anchor="ctr" horzOverflow="overflow">
                      <a:lnL w="25400">
                        <a:solidFill>
                          <a:srgbClr val="000000"/>
                        </a:solidFill>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1"/>
                    </a:ext>
                  </a:extLst>
                </a:tr>
                <a:tr h="556605">
                  <a:tc>
                    <a:txBody>
                      <a:bodyPr/>
                      <a:lstStyle/>
                      <a:p>
                        <a:pPr algn="ctr" defTabSz="914400">
                          <a:tabLst>
                            <a:tab pos="1168400" algn="l"/>
                          </a:tabLst>
                          <a:defRPr sz="1800"/>
                        </a:pPr>
                        <a:r>
                          <a:rPr sz="3200">
                            <a:latin typeface="+mn-lt"/>
                            <a:ea typeface="+mn-ea"/>
                            <a:cs typeface="+mn-cs"/>
                            <a:sym typeface="Gill Sans"/>
                          </a:rPr>
                          <a:t>Google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80%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2"/>
                    </a:ext>
                  </a:extLst>
                </a:tr>
                <a:tr h="556605">
                  <a:tc>
                    <a:txBody>
                      <a:bodyPr/>
                      <a:lstStyle/>
                      <a:p>
                        <a:pPr algn="ctr" defTabSz="914400">
                          <a:tabLst>
                            <a:tab pos="1168400" algn="l"/>
                          </a:tabLst>
                          <a:defRPr sz="1800"/>
                        </a:pPr>
                        <a:r>
                          <a:rPr sz="3200">
                            <a:latin typeface="+mn-lt"/>
                            <a:ea typeface="+mn-ea"/>
                            <a:cs typeface="+mn-cs"/>
                            <a:sym typeface="Gill Sans"/>
                          </a:rPr>
                          <a:t>RBMT5</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77%</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3"/>
                    </a:ext>
                  </a:extLst>
                </a:tr>
                <a:tr h="556605">
                  <a:tc>
                    <a:txBody>
                      <a:bodyPr/>
                      <a:lstStyle/>
                      <a:p>
                        <a:pPr algn="ctr" defTabSz="914400">
                          <a:tabLst>
                            <a:tab pos="1168400" algn="l"/>
                          </a:tabLst>
                          <a:defRPr sz="1800"/>
                        </a:pPr>
                        <a:r>
                          <a:rPr sz="3200">
                            <a:latin typeface="+mn-lt"/>
                            <a:ea typeface="+mn-ea"/>
                            <a:cs typeface="+mn-cs"/>
                            <a:sym typeface="Gill Sans"/>
                          </a:rPr>
                          <a:t>Geneva</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63%</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4"/>
                    </a:ext>
                  </a:extLst>
                </a:tr>
                <a:tr h="556605">
                  <a:tc>
                    <a:txBody>
                      <a:bodyPr/>
                      <a:lstStyle/>
                      <a:p>
                        <a:pPr algn="ctr" defTabSz="914400">
                          <a:tabLst>
                            <a:tab pos="1168400" algn="l"/>
                          </a:tabLst>
                          <a:defRPr sz="1800"/>
                        </a:pPr>
                        <a:r>
                          <a:rPr sz="3200" dirty="0" err="1">
                            <a:latin typeface="+mn-lt"/>
                            <a:ea typeface="+mn-ea"/>
                            <a:cs typeface="+mn-cs"/>
                            <a:sym typeface="Gill Sans"/>
                          </a:rPr>
                          <a:t>Tromble</a:t>
                        </a:r>
                        <a:endParaRPr sz="3200" dirty="0">
                          <a:latin typeface="+mn-lt"/>
                          <a:ea typeface="+mn-ea"/>
                          <a:cs typeface="+mn-cs"/>
                          <a:sym typeface="Gill Sans"/>
                        </a:endParaRP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50%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grpSp>
    </p:spTree>
    <p:extLst>
      <p:ext uri="{BB962C8B-B14F-4D97-AF65-F5344CB8AC3E}">
        <p14:creationId xmlns:p14="http://schemas.microsoft.com/office/powerpoint/2010/main" val="40524591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527"/>
                                        </p:tgtEl>
                                        <p:attrNameLst>
                                          <p:attrName>style.visibility</p:attrName>
                                        </p:attrNameLst>
                                      </p:cBhvr>
                                      <p:to>
                                        <p:strVal val="visible"/>
                                      </p:to>
                                    </p:set>
                                    <p:animEffect transition="in" filter="fade">
                                      <p:cBhvr>
                                        <p:cTn id="7" dur="1000"/>
                                        <p:tgtEl>
                                          <p:spTgt spid="527"/>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524"/>
                                        </p:tgtEl>
                                        <p:attrNameLst>
                                          <p:attrName>style.visibility</p:attrName>
                                        </p:attrNameLst>
                                      </p:cBhvr>
                                      <p:to>
                                        <p:strVal val="visible"/>
                                      </p:to>
                                    </p:set>
                                    <p:animEffect transition="in" filter="fade">
                                      <p:cBhvr>
                                        <p:cTn id="11"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advAuto="0"/>
      <p:bldP spid="52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05A2-CFA1-F648-8091-5C8C502BFE7B}"/>
              </a:ext>
            </a:extLst>
          </p:cNvPr>
          <p:cNvSpPr>
            <a:spLocks noGrp="1"/>
          </p:cNvSpPr>
          <p:nvPr>
            <p:ph type="title"/>
          </p:nvPr>
        </p:nvSpPr>
        <p:spPr/>
        <p:txBody>
          <a:bodyPr>
            <a:normAutofit/>
          </a:bodyPr>
          <a:lstStyle/>
          <a:p>
            <a:r>
              <a:rPr lang="en-US" sz="4000" dirty="0"/>
              <a:t>Rules</a:t>
            </a:r>
          </a:p>
        </p:txBody>
      </p:sp>
      <p:sp>
        <p:nvSpPr>
          <p:cNvPr id="3" name="Content Placeholder 2">
            <a:extLst>
              <a:ext uri="{FF2B5EF4-FFF2-40B4-BE49-F238E27FC236}">
                <a16:creationId xmlns:a16="http://schemas.microsoft.com/office/drawing/2014/main" id="{99C46B83-E07A-F246-A60F-768EA8465346}"/>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3500" dirty="0"/>
              <a:t>Partners agree on as many images as they can in 2.5 minutes</a:t>
            </a:r>
          </a:p>
          <a:p>
            <a:pPr marL="342900" indent="-342900">
              <a:buFont typeface="Arial" panose="020B0604020202020204" pitchFamily="34" charset="0"/>
              <a:buChar char="•"/>
            </a:pPr>
            <a:r>
              <a:rPr lang="en-US" sz="3500" dirty="0"/>
              <a:t>Get points for every image, more if they agree on 15 images</a:t>
            </a:r>
          </a:p>
          <a:p>
            <a:pPr marL="342900" indent="-342900">
              <a:buFont typeface="Arial" panose="020B0604020202020204" pitchFamily="34" charset="0"/>
              <a:buChar char="•"/>
            </a:pPr>
            <a:r>
              <a:rPr lang="en-US" sz="3500" dirty="0"/>
              <a:t>Players can also choose to pass or opt out on difficult image </a:t>
            </a:r>
          </a:p>
          <a:p>
            <a:pPr marL="342900" indent="-342900">
              <a:buFont typeface="Arial" panose="020B0604020202020204" pitchFamily="34" charset="0"/>
              <a:buChar char="•"/>
            </a:pPr>
            <a:r>
              <a:rPr lang="en-US" sz="3500" dirty="0"/>
              <a:t>If a player clicks the pass button, a message is generated on their partner’s screen; a pair cannot pass on an image until both have passed</a:t>
            </a:r>
          </a:p>
          <a:p>
            <a:endParaRPr lang="en-US" dirty="0"/>
          </a:p>
          <a:p>
            <a:endParaRPr lang="en-US" dirty="0"/>
          </a:p>
        </p:txBody>
      </p:sp>
    </p:spTree>
    <p:extLst>
      <p:ext uri="{BB962C8B-B14F-4D97-AF65-F5344CB8AC3E}">
        <p14:creationId xmlns:p14="http://schemas.microsoft.com/office/powerpoint/2010/main" val="2612378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9"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530"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531"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532" name="Heather Locklear Arrested for…"/>
          <p:cNvSpPr txBox="1"/>
          <p:nvPr/>
        </p:nvSpPr>
        <p:spPr>
          <a:xfrm>
            <a:off x="1532572" y="934650"/>
            <a:ext cx="5304235" cy="1157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3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34"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35"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36"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37"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538"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39"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540" name="Heather Locklear Arrested for…"/>
          <p:cNvSpPr txBox="1"/>
          <p:nvPr/>
        </p:nvSpPr>
        <p:spPr>
          <a:xfrm>
            <a:off x="1532572" y="930185"/>
            <a:ext cx="5304235" cy="1157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4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42"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43"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44"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45"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6"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7"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48"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9"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50"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51"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52"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53"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54"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55"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56"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57"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58" name="Rectangle"/>
          <p:cNvSpPr/>
          <p:nvPr/>
        </p:nvSpPr>
        <p:spPr>
          <a:xfrm>
            <a:off x="1184672" y="-178594"/>
            <a:ext cx="9608344" cy="7170539"/>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62" name="90 reading comprehension questions for 10 document"/>
          <p:cNvSpPr/>
          <p:nvPr/>
        </p:nvSpPr>
        <p:spPr>
          <a:xfrm>
            <a:off x="1979414" y="1062633"/>
            <a:ext cx="4607719" cy="1035844"/>
          </a:xfrm>
          <a:prstGeom prst="rect">
            <a:avLst/>
          </a:prstGeom>
          <a:solidFill>
            <a:srgbClr val="146EB4"/>
          </a:solidFill>
          <a:ln w="254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90 reading comprehension questions for 10 document</a:t>
            </a:r>
          </a:p>
        </p:txBody>
      </p:sp>
      <p:sp>
        <p:nvSpPr>
          <p:cNvPr id="563" name="$"/>
          <p:cNvSpPr/>
          <p:nvPr/>
        </p:nvSpPr>
        <p:spPr>
          <a:xfrm>
            <a:off x="6747867" y="1053703"/>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4" name="$"/>
          <p:cNvSpPr/>
          <p:nvPr/>
        </p:nvSpPr>
        <p:spPr>
          <a:xfrm>
            <a:off x="6783586" y="2160984"/>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5" name="3."/>
          <p:cNvSpPr/>
          <p:nvPr/>
        </p:nvSpPr>
        <p:spPr>
          <a:xfrm>
            <a:off x="7614047" y="982266"/>
            <a:ext cx="1419820" cy="1339453"/>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3</a:t>
            </a:r>
            <a:r>
              <a:rPr sz="4922"/>
              <a:t>.</a:t>
            </a:r>
          </a:p>
        </p:txBody>
      </p:sp>
      <p:sp>
        <p:nvSpPr>
          <p:cNvPr id="566" name="9."/>
          <p:cNvSpPr/>
          <p:nvPr/>
        </p:nvSpPr>
        <p:spPr>
          <a:xfrm>
            <a:off x="7649766" y="2089547"/>
            <a:ext cx="1526976" cy="1339453"/>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9</a:t>
            </a:r>
            <a:r>
              <a:rPr sz="4922" dirty="0"/>
              <a:t>.</a:t>
            </a:r>
          </a:p>
        </p:txBody>
      </p:sp>
      <p:sp>
        <p:nvSpPr>
          <p:cNvPr id="567" name="30"/>
          <p:cNvSpPr/>
          <p:nvPr/>
        </p:nvSpPr>
        <p:spPr>
          <a:xfrm>
            <a:off x="8738831" y="1046366"/>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30</a:t>
            </a:r>
          </a:p>
        </p:txBody>
      </p:sp>
      <p:sp>
        <p:nvSpPr>
          <p:cNvPr id="568" name="40"/>
          <p:cNvSpPr/>
          <p:nvPr/>
        </p:nvSpPr>
        <p:spPr>
          <a:xfrm>
            <a:off x="8837058" y="2144872"/>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40</a:t>
            </a:r>
          </a:p>
        </p:txBody>
      </p:sp>
      <p:sp>
        <p:nvSpPr>
          <p:cNvPr id="569" name="2160 judgments about question redundancy and goodness"/>
          <p:cNvSpPr/>
          <p:nvPr/>
        </p:nvSpPr>
        <p:spPr>
          <a:xfrm>
            <a:off x="2006203" y="2178844"/>
            <a:ext cx="4607719" cy="1035844"/>
          </a:xfrm>
          <a:prstGeom prst="rect">
            <a:avLst/>
          </a:prstGeom>
          <a:solidFill>
            <a:srgbClr val="146EB4"/>
          </a:solidFill>
          <a:ln w="254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2160 judgments about question redundancy and goodness</a:t>
            </a:r>
          </a:p>
        </p:txBody>
      </p:sp>
      <p:sp>
        <p:nvSpPr>
          <p:cNvPr id="570" name="$"/>
          <p:cNvSpPr/>
          <p:nvPr/>
        </p:nvSpPr>
        <p:spPr>
          <a:xfrm>
            <a:off x="6881813" y="4393406"/>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1" name="$"/>
          <p:cNvSpPr/>
          <p:nvPr/>
        </p:nvSpPr>
        <p:spPr>
          <a:xfrm>
            <a:off x="6846094" y="3277195"/>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2" name="41."/>
          <p:cNvSpPr/>
          <p:nvPr/>
        </p:nvSpPr>
        <p:spPr>
          <a:xfrm>
            <a:off x="7734596" y="3122637"/>
            <a:ext cx="1504653" cy="1339453"/>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41</a:t>
            </a:r>
            <a:r>
              <a:rPr sz="4922" dirty="0"/>
              <a:t>.</a:t>
            </a:r>
          </a:p>
        </p:txBody>
      </p:sp>
      <p:sp>
        <p:nvSpPr>
          <p:cNvPr id="573" name="15."/>
          <p:cNvSpPr/>
          <p:nvPr/>
        </p:nvSpPr>
        <p:spPr>
          <a:xfrm>
            <a:off x="7823895" y="4320220"/>
            <a:ext cx="1419820" cy="1339453"/>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200" dirty="0"/>
              <a:t>15</a:t>
            </a:r>
            <a:r>
              <a:rPr sz="4922" dirty="0"/>
              <a:t>.</a:t>
            </a:r>
          </a:p>
        </p:txBody>
      </p:sp>
      <p:sp>
        <p:nvSpPr>
          <p:cNvPr id="574" name="50"/>
          <p:cNvSpPr/>
          <p:nvPr/>
        </p:nvSpPr>
        <p:spPr>
          <a:xfrm>
            <a:off x="8998149" y="4415913"/>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50</a:t>
            </a:r>
          </a:p>
        </p:txBody>
      </p:sp>
      <p:sp>
        <p:nvSpPr>
          <p:cNvPr id="575" name="5 people answering questions using 5 MT system for 10 docs"/>
          <p:cNvSpPr/>
          <p:nvPr/>
        </p:nvSpPr>
        <p:spPr>
          <a:xfrm>
            <a:off x="2015133" y="3303984"/>
            <a:ext cx="4607719" cy="1035844"/>
          </a:xfrm>
          <a:prstGeom prst="rect">
            <a:avLst/>
          </a:prstGeom>
          <a:solidFill>
            <a:srgbClr val="146EB4"/>
          </a:solidFill>
          <a:ln w="254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5 people answering questions using 5 MT system for 10 docs</a:t>
            </a:r>
          </a:p>
        </p:txBody>
      </p:sp>
      <p:sp>
        <p:nvSpPr>
          <p:cNvPr id="576" name="25"/>
          <p:cNvSpPr/>
          <p:nvPr/>
        </p:nvSpPr>
        <p:spPr>
          <a:xfrm>
            <a:off x="9040980" y="3241477"/>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25</a:t>
            </a:r>
          </a:p>
        </p:txBody>
      </p:sp>
      <p:sp>
        <p:nvSpPr>
          <p:cNvPr id="577" name="Redundantly grading all 1,300 answers"/>
          <p:cNvSpPr/>
          <p:nvPr/>
        </p:nvSpPr>
        <p:spPr>
          <a:xfrm>
            <a:off x="2041922" y="4411266"/>
            <a:ext cx="4607719" cy="1035844"/>
          </a:xfrm>
          <a:prstGeom prst="rect">
            <a:avLst/>
          </a:prstGeom>
          <a:solidFill>
            <a:srgbClr val="146EB4"/>
          </a:solidFill>
          <a:ln w="254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Redundantly grading all 1,300 answers</a:t>
            </a:r>
          </a:p>
        </p:txBody>
      </p:sp>
      <p:sp>
        <p:nvSpPr>
          <p:cNvPr id="578" name="$"/>
          <p:cNvSpPr/>
          <p:nvPr/>
        </p:nvSpPr>
        <p:spPr>
          <a:xfrm>
            <a:off x="6944320" y="5545336"/>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9" name="69."/>
          <p:cNvSpPr/>
          <p:nvPr/>
        </p:nvSpPr>
        <p:spPr>
          <a:xfrm>
            <a:off x="7756921" y="5473897"/>
            <a:ext cx="1482327" cy="1339453"/>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4800" dirty="0"/>
              <a:t>69</a:t>
            </a:r>
            <a:r>
              <a:rPr sz="4922" dirty="0"/>
              <a:t>.</a:t>
            </a:r>
          </a:p>
        </p:txBody>
      </p:sp>
      <p:sp>
        <p:nvSpPr>
          <p:cNvPr id="580" name="45"/>
          <p:cNvSpPr/>
          <p:nvPr/>
        </p:nvSpPr>
        <p:spPr>
          <a:xfrm>
            <a:off x="8998149" y="5542150"/>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45</a:t>
            </a:r>
          </a:p>
        </p:txBody>
      </p:sp>
    </p:spTree>
    <p:extLst>
      <p:ext uri="{BB962C8B-B14F-4D97-AF65-F5344CB8AC3E}">
        <p14:creationId xmlns:p14="http://schemas.microsoft.com/office/powerpoint/2010/main" val="358686264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Different Mechanisms for Quality Control"/>
          <p:cNvSpPr txBox="1">
            <a:spLocks noGrp="1"/>
          </p:cNvSpPr>
          <p:nvPr>
            <p:ph type="title"/>
          </p:nvPr>
        </p:nvSpPr>
        <p:spPr>
          <a:prstGeom prst="rect">
            <a:avLst/>
          </a:prstGeom>
        </p:spPr>
        <p:txBody>
          <a:bodyPr>
            <a:normAutofit/>
          </a:bodyPr>
          <a:lstStyle>
            <a:lvl1pPr defTabSz="537463">
              <a:defRPr sz="7728"/>
            </a:lvl1pPr>
          </a:lstStyle>
          <a:p>
            <a:r>
              <a:rPr sz="4000" dirty="0"/>
              <a:t>Different Mechanisms for Quality Control</a:t>
            </a:r>
          </a:p>
        </p:txBody>
      </p:sp>
      <p:sp>
        <p:nvSpPr>
          <p:cNvPr id="583" name="Aggregation and redundancy…"/>
          <p:cNvSpPr txBox="1">
            <a:spLocks noGrp="1"/>
          </p:cNvSpPr>
          <p:nvPr>
            <p:ph type="body" idx="1"/>
          </p:nvPr>
        </p:nvSpPr>
        <p:spPr>
          <a:xfrm>
            <a:off x="399674" y="1323820"/>
            <a:ext cx="9810750" cy="4018359"/>
          </a:xfrm>
          <a:prstGeom prst="rect">
            <a:avLst/>
          </a:prstGeom>
        </p:spPr>
        <p:txBody>
          <a:bodyPr>
            <a:normAutofit/>
          </a:bodyPr>
          <a:lstStyle/>
          <a:p>
            <a:r>
              <a:rPr sz="3200" dirty="0"/>
              <a:t>Aggregation and redundancy</a:t>
            </a:r>
          </a:p>
          <a:p>
            <a:r>
              <a:rPr sz="3200" dirty="0"/>
              <a:t>Embedded gold standard data</a:t>
            </a:r>
          </a:p>
          <a:p>
            <a:pPr>
              <a:defRPr b="1">
                <a:latin typeface="Helvetica Neue"/>
                <a:ea typeface="Helvetica Neue"/>
                <a:cs typeface="Helvetica Neue"/>
                <a:sym typeface="Helvetica Neue"/>
              </a:defRPr>
            </a:pPr>
            <a:r>
              <a:rPr sz="3200" dirty="0"/>
              <a:t>Economic incentives</a:t>
            </a:r>
          </a:p>
          <a:p>
            <a:r>
              <a:rPr sz="3200" dirty="0"/>
              <a:t>Reputation systems</a:t>
            </a:r>
          </a:p>
          <a:p>
            <a:r>
              <a:rPr sz="3200" dirty="0"/>
              <a:t>Statistical models</a:t>
            </a:r>
          </a:p>
        </p:txBody>
      </p:sp>
    </p:spTree>
    <p:extLst>
      <p:ext uri="{BB962C8B-B14F-4D97-AF65-F5344CB8AC3E}">
        <p14:creationId xmlns:p14="http://schemas.microsoft.com/office/powerpoint/2010/main" val="22356759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Does pay impact quality?"/>
          <p:cNvSpPr txBox="1">
            <a:spLocks noGrp="1"/>
          </p:cNvSpPr>
          <p:nvPr>
            <p:ph type="title"/>
          </p:nvPr>
        </p:nvSpPr>
        <p:spPr>
          <a:xfrm>
            <a:off x="317379" y="324368"/>
            <a:ext cx="7527908" cy="868328"/>
          </a:xfrm>
          <a:prstGeom prst="rect">
            <a:avLst/>
          </a:prstGeom>
        </p:spPr>
        <p:txBody>
          <a:bodyPr>
            <a:normAutofit/>
          </a:bodyPr>
          <a:lstStyle>
            <a:lvl1pPr defTabSz="537463">
              <a:defRPr sz="7728"/>
            </a:lvl1pPr>
          </a:lstStyle>
          <a:p>
            <a:r>
              <a:rPr sz="4000" dirty="0"/>
              <a:t>Does pay impact quality?</a:t>
            </a:r>
          </a:p>
        </p:txBody>
      </p:sp>
      <p:sp>
        <p:nvSpPr>
          <p:cNvPr id="586" name="Economic theory holds that workers are rational actors…"/>
          <p:cNvSpPr txBox="1">
            <a:spLocks noGrp="1"/>
          </p:cNvSpPr>
          <p:nvPr>
            <p:ph type="body" idx="1"/>
          </p:nvPr>
        </p:nvSpPr>
        <p:spPr>
          <a:xfrm>
            <a:off x="1190625" y="1419820"/>
            <a:ext cx="9810750" cy="4018359"/>
          </a:xfrm>
          <a:prstGeom prst="rect">
            <a:avLst/>
          </a:prstGeom>
        </p:spPr>
        <p:txBody>
          <a:bodyPr>
            <a:normAutofit/>
          </a:bodyPr>
          <a:lstStyle/>
          <a:p>
            <a:r>
              <a:rPr sz="3200" dirty="0"/>
              <a:t>Economic theory holds that workers are rational actors</a:t>
            </a:r>
          </a:p>
          <a:p>
            <a:r>
              <a:rPr sz="3200" dirty="0"/>
              <a:t>Will choose to improve their performance in response to a scheme that rewards improvements with financial gain</a:t>
            </a:r>
          </a:p>
          <a:p>
            <a:r>
              <a:rPr sz="3200" dirty="0"/>
              <a:t>Example: executive compensation tied to stock price</a:t>
            </a:r>
          </a:p>
        </p:txBody>
      </p:sp>
    </p:spTree>
    <p:extLst>
      <p:ext uri="{BB962C8B-B14F-4D97-AF65-F5344CB8AC3E}">
        <p14:creationId xmlns:p14="http://schemas.microsoft.com/office/powerpoint/2010/main" val="201893539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Image" descr="Image"/>
          <p:cNvPicPr>
            <a:picLocks noChangeAspect="1"/>
          </p:cNvPicPr>
          <p:nvPr/>
        </p:nvPicPr>
        <p:blipFill>
          <a:blip r:embed="rId3"/>
          <a:stretch>
            <a:fillRect/>
          </a:stretch>
        </p:blipFill>
        <p:spPr>
          <a:xfrm>
            <a:off x="4817644" y="2265056"/>
            <a:ext cx="6812880" cy="3883342"/>
          </a:xfrm>
          <a:prstGeom prst="rect">
            <a:avLst/>
          </a:prstGeom>
          <a:ln w="12700">
            <a:miter lim="400000"/>
          </a:ln>
        </p:spPr>
      </p:pic>
      <p:sp>
        <p:nvSpPr>
          <p:cNvPr id="589" name="Different pay schemes"/>
          <p:cNvSpPr txBox="1">
            <a:spLocks noGrp="1"/>
          </p:cNvSpPr>
          <p:nvPr>
            <p:ph type="title"/>
          </p:nvPr>
        </p:nvSpPr>
        <p:spPr>
          <a:prstGeom prst="rect">
            <a:avLst/>
          </a:prstGeom>
        </p:spPr>
        <p:txBody>
          <a:bodyPr>
            <a:normAutofit/>
          </a:bodyPr>
          <a:lstStyle/>
          <a:p>
            <a:r>
              <a:rPr sz="4000" dirty="0"/>
              <a:t>Different pay schemes</a:t>
            </a:r>
          </a:p>
        </p:txBody>
      </p:sp>
      <p:sp>
        <p:nvSpPr>
          <p:cNvPr id="590" name="Lazear studied of workers who installed windshields on a production line.  Varied hourly vs. per-unit pay."/>
          <p:cNvSpPr txBox="1">
            <a:spLocks noGrp="1"/>
          </p:cNvSpPr>
          <p:nvPr>
            <p:ph type="body" idx="1"/>
          </p:nvPr>
        </p:nvSpPr>
        <p:spPr>
          <a:xfrm>
            <a:off x="561476" y="1137177"/>
            <a:ext cx="9144001" cy="4643438"/>
          </a:xfrm>
          <a:prstGeom prst="rect">
            <a:avLst/>
          </a:prstGeom>
        </p:spPr>
        <p:txBody>
          <a:bodyPr anchor="t">
            <a:normAutofit/>
          </a:bodyPr>
          <a:lstStyle>
            <a:lvl1pPr marL="0" indent="0">
              <a:buSzTx/>
              <a:buNone/>
            </a:lvl1pPr>
          </a:lstStyle>
          <a:p>
            <a:r>
              <a:rPr sz="3200" dirty="0"/>
              <a:t>Lazear studied of workers who installed windshields on a production line.  Varied hourly vs. per-unit pay.</a:t>
            </a:r>
          </a:p>
        </p:txBody>
      </p:sp>
    </p:spTree>
    <p:extLst>
      <p:ext uri="{BB962C8B-B14F-4D97-AF65-F5344CB8AC3E}">
        <p14:creationId xmlns:p14="http://schemas.microsoft.com/office/powerpoint/2010/main" val="47176833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Is that the whole story?"/>
          <p:cNvSpPr txBox="1">
            <a:spLocks noGrp="1"/>
          </p:cNvSpPr>
          <p:nvPr>
            <p:ph type="title"/>
          </p:nvPr>
        </p:nvSpPr>
        <p:spPr>
          <a:prstGeom prst="rect">
            <a:avLst/>
          </a:prstGeom>
        </p:spPr>
        <p:txBody>
          <a:bodyPr>
            <a:normAutofit/>
          </a:bodyPr>
          <a:lstStyle>
            <a:lvl1pPr defTabSz="566674">
              <a:defRPr sz="8148"/>
            </a:lvl1pPr>
          </a:lstStyle>
          <a:p>
            <a:r>
              <a:rPr sz="4000" dirty="0"/>
              <a:t>Is that the whole story?</a:t>
            </a:r>
          </a:p>
        </p:txBody>
      </p:sp>
      <p:sp>
        <p:nvSpPr>
          <p:cNvPr id="595" name="Sometimes financial incentives can undermine “intrinsic motivation”. This can lead to poorer outcomes.…"/>
          <p:cNvSpPr txBox="1">
            <a:spLocks noGrp="1"/>
          </p:cNvSpPr>
          <p:nvPr>
            <p:ph type="body" idx="1"/>
          </p:nvPr>
        </p:nvSpPr>
        <p:spPr>
          <a:xfrm>
            <a:off x="399674" y="1257559"/>
            <a:ext cx="10119588" cy="4759523"/>
          </a:xfrm>
          <a:prstGeom prst="rect">
            <a:avLst/>
          </a:prstGeom>
        </p:spPr>
        <p:txBody>
          <a:bodyPr>
            <a:noAutofit/>
          </a:bodyPr>
          <a:lstStyle/>
          <a:p>
            <a:r>
              <a:rPr sz="3200" dirty="0"/>
              <a:t>Sometimes financial incentives can undermine “intrinsic motivation”. This can lead to poorer outcomes.</a:t>
            </a:r>
          </a:p>
          <a:p>
            <a:r>
              <a:rPr sz="3200" dirty="0"/>
              <a:t>For complex tasks, performance pay can encourage workers to focus only on the aspects of their jobs that are actively measured</a:t>
            </a:r>
          </a:p>
          <a:p>
            <a:r>
              <a:rPr sz="3200" dirty="0"/>
              <a:t>Can also lead to employees avoid taking risks, thereby hampering innovation</a:t>
            </a:r>
          </a:p>
        </p:txBody>
      </p:sp>
    </p:spTree>
    <p:extLst>
      <p:ext uri="{BB962C8B-B14F-4D97-AF65-F5344CB8AC3E}">
        <p14:creationId xmlns:p14="http://schemas.microsoft.com/office/powerpoint/2010/main" val="38487928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Financial Incentives and the “Performance of Crowds”"/>
          <p:cNvSpPr txBox="1">
            <a:spLocks noGrp="1"/>
          </p:cNvSpPr>
          <p:nvPr>
            <p:ph type="title"/>
          </p:nvPr>
        </p:nvSpPr>
        <p:spPr>
          <a:xfrm>
            <a:off x="135009" y="220105"/>
            <a:ext cx="12110379" cy="772052"/>
          </a:xfrm>
          <a:prstGeom prst="rect">
            <a:avLst/>
          </a:prstGeom>
        </p:spPr>
        <p:txBody>
          <a:bodyPr>
            <a:noAutofit/>
          </a:bodyPr>
          <a:lstStyle>
            <a:lvl1pPr defTabSz="479044">
              <a:defRPr sz="6887"/>
            </a:lvl1pPr>
          </a:lstStyle>
          <a:p>
            <a:r>
              <a:rPr sz="4000" dirty="0"/>
              <a:t>Financial Incentives and the “Performance of Crowds”</a:t>
            </a:r>
          </a:p>
        </p:txBody>
      </p:sp>
      <p:sp>
        <p:nvSpPr>
          <p:cNvPr id="600" name="Experiment with economic incentives on Amazon Mechanical Turk…"/>
          <p:cNvSpPr txBox="1">
            <a:spLocks noGrp="1"/>
          </p:cNvSpPr>
          <p:nvPr>
            <p:ph type="body" sz="half" idx="1"/>
          </p:nvPr>
        </p:nvSpPr>
        <p:spPr>
          <a:xfrm>
            <a:off x="304544" y="1274979"/>
            <a:ext cx="6758864" cy="4018360"/>
          </a:xfrm>
          <a:prstGeom prst="rect">
            <a:avLst/>
          </a:prstGeom>
        </p:spPr>
        <p:txBody>
          <a:bodyPr>
            <a:normAutofit/>
          </a:bodyPr>
          <a:lstStyle/>
          <a:p>
            <a:r>
              <a:rPr sz="3200" dirty="0"/>
              <a:t>Experiment with economic incentives on Amazon Mechanical Turk</a:t>
            </a:r>
          </a:p>
          <a:p>
            <a:r>
              <a:rPr sz="3200" dirty="0"/>
              <a:t>An exciting tool for behavioral research, since you can recruit thousands of participants from a real labor market</a:t>
            </a:r>
          </a:p>
        </p:txBody>
      </p:sp>
      <p:pic>
        <p:nvPicPr>
          <p:cNvPr id="601" name="1*zzZ1CGFEl6yB0iNzxlSAkw.jpeg" descr="1*zzZ1CGFEl6yB0iNzxlSAkw.jpeg"/>
          <p:cNvPicPr>
            <a:picLocks noChangeAspect="1"/>
          </p:cNvPicPr>
          <p:nvPr/>
        </p:nvPicPr>
        <p:blipFill>
          <a:blip r:embed="rId3"/>
          <a:stretch>
            <a:fillRect/>
          </a:stretch>
        </p:blipFill>
        <p:spPr>
          <a:xfrm>
            <a:off x="7540867" y="1298399"/>
            <a:ext cx="3195900" cy="2130601"/>
          </a:xfrm>
          <a:prstGeom prst="rect">
            <a:avLst/>
          </a:prstGeom>
          <a:ln w="12700">
            <a:miter lim="400000"/>
          </a:ln>
        </p:spPr>
      </p:pic>
      <p:pic>
        <p:nvPicPr>
          <p:cNvPr id="602" name="winter-mason.jpg" descr="winter-mason.jpg"/>
          <p:cNvPicPr>
            <a:picLocks noChangeAspect="1"/>
          </p:cNvPicPr>
          <p:nvPr/>
        </p:nvPicPr>
        <p:blipFill>
          <a:blip r:embed="rId4"/>
          <a:stretch>
            <a:fillRect/>
          </a:stretch>
        </p:blipFill>
        <p:spPr>
          <a:xfrm>
            <a:off x="8492050" y="3551272"/>
            <a:ext cx="2130600" cy="2130601"/>
          </a:xfrm>
          <a:prstGeom prst="rect">
            <a:avLst/>
          </a:prstGeom>
          <a:ln w="12700">
            <a:miter lim="400000"/>
          </a:ln>
        </p:spPr>
      </p:pic>
    </p:spTree>
    <p:extLst>
      <p:ext uri="{BB962C8B-B14F-4D97-AF65-F5344CB8AC3E}">
        <p14:creationId xmlns:p14="http://schemas.microsoft.com/office/powerpoint/2010/main" val="314441653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Impact of compensation"/>
          <p:cNvSpPr txBox="1">
            <a:spLocks noGrp="1"/>
          </p:cNvSpPr>
          <p:nvPr>
            <p:ph type="title"/>
          </p:nvPr>
        </p:nvSpPr>
        <p:spPr>
          <a:prstGeom prst="rect">
            <a:avLst/>
          </a:prstGeom>
        </p:spPr>
        <p:txBody>
          <a:bodyPr>
            <a:normAutofit/>
          </a:bodyPr>
          <a:lstStyle>
            <a:lvl1pPr defTabSz="537463">
              <a:defRPr sz="7728"/>
            </a:lvl1pPr>
          </a:lstStyle>
          <a:p>
            <a:r>
              <a:rPr sz="4000" dirty="0"/>
              <a:t>Impact of compensation</a:t>
            </a:r>
          </a:p>
        </p:txBody>
      </p:sp>
      <p:sp>
        <p:nvSpPr>
          <p:cNvPr id="607" name="Does compensation change the quantity of work performed (output)?…"/>
          <p:cNvSpPr txBox="1">
            <a:spLocks noGrp="1"/>
          </p:cNvSpPr>
          <p:nvPr>
            <p:ph type="body" idx="1"/>
          </p:nvPr>
        </p:nvSpPr>
        <p:spPr>
          <a:xfrm>
            <a:off x="399674" y="1419820"/>
            <a:ext cx="9810750" cy="4018359"/>
          </a:xfrm>
          <a:prstGeom prst="rect">
            <a:avLst/>
          </a:prstGeom>
        </p:spPr>
        <p:txBody>
          <a:bodyPr>
            <a:normAutofit/>
          </a:bodyPr>
          <a:lstStyle/>
          <a:p>
            <a:r>
              <a:rPr sz="3200" dirty="0"/>
              <a:t>Does compensation change the quantity of work performed (output)?</a:t>
            </a:r>
          </a:p>
          <a:p>
            <a:r>
              <a:rPr sz="3200" dirty="0"/>
              <a:t>Does it change the quality of the work (accuracy)?</a:t>
            </a:r>
          </a:p>
        </p:txBody>
      </p:sp>
    </p:spTree>
    <p:extLst>
      <p:ext uri="{BB962C8B-B14F-4D97-AF65-F5344CB8AC3E}">
        <p14:creationId xmlns:p14="http://schemas.microsoft.com/office/powerpoint/2010/main" val="417679061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droppedImage.pdf" descr="droppedImage.pdf"/>
          <p:cNvPicPr>
            <a:picLocks noChangeAspect="1"/>
          </p:cNvPicPr>
          <p:nvPr/>
        </p:nvPicPr>
        <p:blipFill>
          <a:blip r:embed="rId2"/>
          <a:stretch>
            <a:fillRect/>
          </a:stretch>
        </p:blipFill>
        <p:spPr>
          <a:xfrm>
            <a:off x="1276726" y="1670713"/>
            <a:ext cx="9367242" cy="2066951"/>
          </a:xfrm>
          <a:prstGeom prst="rect">
            <a:avLst/>
          </a:prstGeom>
          <a:ln w="12700">
            <a:miter lim="400000"/>
          </a:ln>
        </p:spPr>
      </p:pic>
      <p:pic>
        <p:nvPicPr>
          <p:cNvPr id="610" name="droppedImage.pdf" descr="droppedImage.pdf"/>
          <p:cNvPicPr>
            <a:picLocks noChangeAspect="1"/>
          </p:cNvPicPr>
          <p:nvPr/>
        </p:nvPicPr>
        <p:blipFill>
          <a:blip r:embed="rId3"/>
          <a:stretch>
            <a:fillRect/>
          </a:stretch>
        </p:blipFill>
        <p:spPr>
          <a:xfrm>
            <a:off x="1235572" y="4287027"/>
            <a:ext cx="9447610" cy="2040330"/>
          </a:xfrm>
          <a:prstGeom prst="rect">
            <a:avLst/>
          </a:prstGeom>
          <a:ln w="12700">
            <a:miter lim="400000"/>
          </a:ln>
        </p:spPr>
      </p:pic>
      <p:sp>
        <p:nvSpPr>
          <p:cNvPr id="611" name="Unsorted"/>
          <p:cNvSpPr txBox="1"/>
          <p:nvPr/>
        </p:nvSpPr>
        <p:spPr>
          <a:xfrm>
            <a:off x="1923667" y="1137177"/>
            <a:ext cx="1574150"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Unsorted</a:t>
            </a:r>
          </a:p>
        </p:txBody>
      </p:sp>
      <p:sp>
        <p:nvSpPr>
          <p:cNvPr id="612" name="Sorted"/>
          <p:cNvSpPr txBox="1"/>
          <p:nvPr/>
        </p:nvSpPr>
        <p:spPr>
          <a:xfrm>
            <a:off x="2226661" y="3749110"/>
            <a:ext cx="1166987" cy="5265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Sorted</a:t>
            </a:r>
          </a:p>
        </p:txBody>
      </p:sp>
      <p:sp>
        <p:nvSpPr>
          <p:cNvPr id="613" name="Re-order Traffic Images"/>
          <p:cNvSpPr txBox="1">
            <a:spLocks noGrp="1"/>
          </p:cNvSpPr>
          <p:nvPr>
            <p:ph type="title"/>
          </p:nvPr>
        </p:nvSpPr>
        <p:spPr>
          <a:prstGeom prst="rect">
            <a:avLst/>
          </a:prstGeom>
        </p:spPr>
        <p:txBody>
          <a:bodyPr>
            <a:normAutofit/>
          </a:bodyPr>
          <a:lstStyle>
            <a:lvl1pPr defTabSz="560831">
              <a:defRPr sz="8064"/>
            </a:lvl1pPr>
          </a:lstStyle>
          <a:p>
            <a:r>
              <a:rPr sz="4000" dirty="0"/>
              <a:t>Re-order Traffic Images</a:t>
            </a:r>
          </a:p>
        </p:txBody>
      </p:sp>
    </p:spTree>
    <p:extLst>
      <p:ext uri="{BB962C8B-B14F-4D97-AF65-F5344CB8AC3E}">
        <p14:creationId xmlns:p14="http://schemas.microsoft.com/office/powerpoint/2010/main" val="39424558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ayment scheme"/>
          <p:cNvSpPr txBox="1">
            <a:spLocks noGrp="1"/>
          </p:cNvSpPr>
          <p:nvPr>
            <p:ph type="title"/>
          </p:nvPr>
        </p:nvSpPr>
        <p:spPr>
          <a:prstGeom prst="rect">
            <a:avLst/>
          </a:prstGeom>
        </p:spPr>
        <p:txBody>
          <a:bodyPr>
            <a:normAutofit/>
          </a:bodyPr>
          <a:lstStyle/>
          <a:p>
            <a:r>
              <a:rPr sz="4000" dirty="0"/>
              <a:t>Payment scheme</a:t>
            </a:r>
          </a:p>
        </p:txBody>
      </p:sp>
      <p:sp>
        <p:nvSpPr>
          <p:cNvPr id="616" name="Everyone: $0.10 for doing training examples and filling out a survey…"/>
          <p:cNvSpPr txBox="1">
            <a:spLocks noGrp="1"/>
          </p:cNvSpPr>
          <p:nvPr>
            <p:ph type="body" idx="1"/>
          </p:nvPr>
        </p:nvSpPr>
        <p:spPr>
          <a:xfrm>
            <a:off x="969795" y="1337072"/>
            <a:ext cx="9375358" cy="4634508"/>
          </a:xfrm>
          <a:prstGeom prst="rect">
            <a:avLst/>
          </a:prstGeom>
        </p:spPr>
        <p:txBody>
          <a:bodyPr>
            <a:noAutofit/>
          </a:bodyPr>
          <a:lstStyle/>
          <a:p>
            <a:pPr marL="531298" indent="-341548" defTabSz="349138">
              <a:spcBef>
                <a:spcPts val="1406"/>
              </a:spcBef>
              <a:defRPr sz="3570"/>
            </a:pPr>
            <a:r>
              <a:rPr sz="3200" dirty="0"/>
              <a:t>Everyone: $0.10 for doing training examples and filling out a survey</a:t>
            </a:r>
          </a:p>
          <a:p>
            <a:pPr marL="531298" indent="-341548" defTabSz="349138">
              <a:spcBef>
                <a:spcPts val="1406"/>
              </a:spcBef>
              <a:defRPr sz="3570"/>
            </a:pPr>
            <a:r>
              <a:rPr sz="3200" dirty="0"/>
              <a:t>Payment levels: nothing, 1¢, 5¢, 10¢ per set</a:t>
            </a:r>
          </a:p>
          <a:p>
            <a:pPr marL="531298" indent="-341548" defTabSz="349138">
              <a:spcBef>
                <a:spcPts val="1406"/>
              </a:spcBef>
              <a:defRPr sz="3570"/>
            </a:pPr>
            <a:r>
              <a:rPr sz="3200" dirty="0"/>
              <a:t>Num images per set (independent of payment):  2, 3, 4</a:t>
            </a:r>
          </a:p>
          <a:p>
            <a:pPr marL="531298" indent="-341548" defTabSz="349138">
              <a:spcBef>
                <a:spcPts val="1406"/>
              </a:spcBef>
              <a:defRPr sz="3570"/>
            </a:pPr>
            <a:r>
              <a:rPr sz="3200" dirty="0"/>
              <a:t>Each person sorted up to 99 sets of images, could end participation at any point and get paid for what they did</a:t>
            </a:r>
          </a:p>
          <a:p>
            <a:pPr marL="531298" indent="-341548" defTabSz="349138">
              <a:spcBef>
                <a:spcPts val="1406"/>
              </a:spcBef>
              <a:defRPr sz="3570"/>
            </a:pPr>
            <a:r>
              <a:rPr sz="3200" dirty="0"/>
              <a:t>611 subjects sorted a total of 36,425 image sets</a:t>
            </a:r>
          </a:p>
        </p:txBody>
      </p:sp>
    </p:spTree>
    <p:extLst>
      <p:ext uri="{BB962C8B-B14F-4D97-AF65-F5344CB8AC3E}">
        <p14:creationId xmlns:p14="http://schemas.microsoft.com/office/powerpoint/2010/main" val="51057253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0" name="Reorder Traffic Images"/>
          <p:cNvSpPr txBox="1">
            <a:spLocks noGrp="1"/>
          </p:cNvSpPr>
          <p:nvPr>
            <p:ph type="title"/>
          </p:nvPr>
        </p:nvSpPr>
        <p:spPr>
          <a:prstGeom prst="rect">
            <a:avLst/>
          </a:prstGeom>
        </p:spPr>
        <p:txBody>
          <a:bodyPr>
            <a:normAutofit/>
          </a:bodyPr>
          <a:lstStyle/>
          <a:p>
            <a:r>
              <a:rPr sz="4000" dirty="0"/>
              <a:t>Reorder Traffic Images</a:t>
            </a:r>
          </a:p>
        </p:txBody>
      </p:sp>
      <p:sp>
        <p:nvSpPr>
          <p:cNvPr id="621" name="Sort 99 sets of images of moving traffic into temporal order…"/>
          <p:cNvSpPr txBox="1">
            <a:spLocks noGrp="1"/>
          </p:cNvSpPr>
          <p:nvPr>
            <p:ph type="body" idx="1"/>
          </p:nvPr>
        </p:nvSpPr>
        <p:spPr>
          <a:xfrm>
            <a:off x="528015" y="1270811"/>
            <a:ext cx="10789341" cy="4242093"/>
          </a:xfrm>
          <a:prstGeom prst="rect">
            <a:avLst/>
          </a:prstGeom>
        </p:spPr>
        <p:txBody>
          <a:bodyPr>
            <a:noAutofit/>
          </a:bodyPr>
          <a:lstStyle/>
          <a:p>
            <a:r>
              <a:rPr sz="3200" dirty="0"/>
              <a:t>Sort 99 sets of images of moving traffic into temporal order</a:t>
            </a:r>
          </a:p>
          <a:p>
            <a:r>
              <a:rPr sz="3200" dirty="0"/>
              <a:t>3 difficulty levels x 3 rates of pay </a:t>
            </a:r>
          </a:p>
          <a:p>
            <a:r>
              <a:rPr sz="3200" dirty="0"/>
              <a:t>Base rate pay of $0.10</a:t>
            </a:r>
          </a:p>
          <a:p>
            <a:r>
              <a:rPr sz="3200" dirty="0"/>
              <a:t>Some workers were told they would get an additional bonus for each set of images sorted</a:t>
            </a:r>
          </a:p>
        </p:txBody>
      </p:sp>
    </p:spTree>
    <p:extLst>
      <p:ext uri="{BB962C8B-B14F-4D97-AF65-F5344CB8AC3E}">
        <p14:creationId xmlns:p14="http://schemas.microsoft.com/office/powerpoint/2010/main" val="42725709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75C-A9DA-3146-BD3E-D1142C3E00F4}"/>
              </a:ext>
            </a:extLst>
          </p:cNvPr>
          <p:cNvSpPr>
            <a:spLocks noGrp="1"/>
          </p:cNvSpPr>
          <p:nvPr>
            <p:ph type="title"/>
          </p:nvPr>
        </p:nvSpPr>
        <p:spPr/>
        <p:txBody>
          <a:bodyPr/>
          <a:lstStyle/>
          <a:p>
            <a:r>
              <a:rPr lang="en-US" dirty="0"/>
              <a:t>Taboo Words</a:t>
            </a:r>
          </a:p>
        </p:txBody>
      </p:sp>
      <p:sp>
        <p:nvSpPr>
          <p:cNvPr id="3" name="Content Placeholder 2">
            <a:extLst>
              <a:ext uri="{FF2B5EF4-FFF2-40B4-BE49-F238E27FC236}">
                <a16:creationId xmlns:a16="http://schemas.microsoft.com/office/drawing/2014/main" id="{3939BA00-605D-0749-957E-CDB43A130595}"/>
              </a:ext>
            </a:extLst>
          </p:cNvPr>
          <p:cNvSpPr>
            <a:spLocks noGrp="1"/>
          </p:cNvSpPr>
          <p:nvPr>
            <p:ph idx="1"/>
          </p:nvPr>
        </p:nvSpPr>
        <p:spPr/>
        <p:txBody>
          <a:bodyPr/>
          <a:lstStyle/>
          <a:p>
            <a:pPr marL="342900" indent="-342900">
              <a:buFont typeface="Arial" panose="020B0604020202020204" pitchFamily="34" charset="0"/>
              <a:buChar char="•"/>
            </a:pPr>
            <a:r>
              <a:rPr lang="en-US" sz="3200" dirty="0"/>
              <a:t>Players are not allowed to guess certain words </a:t>
            </a:r>
          </a:p>
          <a:p>
            <a:pPr marL="342900" indent="-342900">
              <a:buFont typeface="Arial" panose="020B0604020202020204" pitchFamily="34" charset="0"/>
              <a:buChar char="•"/>
            </a:pPr>
            <a:r>
              <a:rPr lang="en-US" sz="3200" dirty="0"/>
              <a:t>Taboo words are the previous set of agreed upon words (up to 6)</a:t>
            </a:r>
          </a:p>
          <a:p>
            <a:pPr marL="342900" indent="-342900">
              <a:buFont typeface="Arial" panose="020B0604020202020204" pitchFamily="34" charset="0"/>
              <a:buChar char="•"/>
            </a:pPr>
            <a:r>
              <a:rPr lang="en-US" sz="3200" dirty="0"/>
              <a:t>Initial labels for an image are often general ones (like “man” or “picture”)</a:t>
            </a:r>
          </a:p>
          <a:p>
            <a:pPr marL="342900" indent="-342900">
              <a:buFont typeface="Arial" panose="020B0604020202020204" pitchFamily="34" charset="0"/>
              <a:buChar char="•"/>
            </a:pPr>
            <a:r>
              <a:rPr lang="en-US" sz="3200" dirty="0"/>
              <a:t>Taboo words generate more specific labels and guarantee that images get several different labels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710198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 name="droppedImage.pdf" descr="droppedImage.pdf"/>
          <p:cNvPicPr>
            <a:picLocks noChangeAspect="1"/>
          </p:cNvPicPr>
          <p:nvPr/>
        </p:nvPicPr>
        <p:blipFill>
          <a:blip r:embed="rId3"/>
          <a:stretch>
            <a:fillRect/>
          </a:stretch>
        </p:blipFill>
        <p:spPr>
          <a:xfrm>
            <a:off x="3047914" y="1371472"/>
            <a:ext cx="5764782" cy="4746006"/>
          </a:xfrm>
          <a:prstGeom prst="rect">
            <a:avLst/>
          </a:prstGeom>
          <a:ln w="12700">
            <a:miter lim="400000"/>
          </a:ln>
        </p:spPr>
      </p:pic>
      <p:sp>
        <p:nvSpPr>
          <p:cNvPr id="624" name="Number of tasks done"/>
          <p:cNvSpPr txBox="1">
            <a:spLocks noGrp="1"/>
          </p:cNvSpPr>
          <p:nvPr>
            <p:ph type="title"/>
          </p:nvPr>
        </p:nvSpPr>
        <p:spPr>
          <a:prstGeom prst="rect">
            <a:avLst/>
          </a:prstGeom>
        </p:spPr>
        <p:txBody>
          <a:bodyPr>
            <a:normAutofit/>
          </a:bodyPr>
          <a:lstStyle/>
          <a:p>
            <a:r>
              <a:rPr sz="4000" dirty="0"/>
              <a:t>Number of tasks done</a:t>
            </a:r>
          </a:p>
        </p:txBody>
      </p:sp>
    </p:spTree>
    <p:extLst>
      <p:ext uri="{BB962C8B-B14F-4D97-AF65-F5344CB8AC3E}">
        <p14:creationId xmlns:p14="http://schemas.microsoft.com/office/powerpoint/2010/main" val="68883145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droppedImage.pdf" descr="droppedImage.pdf"/>
          <p:cNvPicPr>
            <a:picLocks noChangeAspect="1"/>
          </p:cNvPicPr>
          <p:nvPr/>
        </p:nvPicPr>
        <p:blipFill>
          <a:blip r:embed="rId3"/>
          <a:stretch>
            <a:fillRect/>
          </a:stretch>
        </p:blipFill>
        <p:spPr>
          <a:xfrm>
            <a:off x="3210660" y="1137177"/>
            <a:ext cx="5045444" cy="4617057"/>
          </a:xfrm>
          <a:prstGeom prst="rect">
            <a:avLst/>
          </a:prstGeom>
          <a:ln w="12700">
            <a:miter lim="400000"/>
          </a:ln>
        </p:spPr>
      </p:pic>
      <p:sp>
        <p:nvSpPr>
          <p:cNvPr id="629" name="Accuracy"/>
          <p:cNvSpPr txBox="1">
            <a:spLocks noGrp="1"/>
          </p:cNvSpPr>
          <p:nvPr>
            <p:ph type="title"/>
          </p:nvPr>
        </p:nvSpPr>
        <p:spPr>
          <a:prstGeom prst="rect">
            <a:avLst/>
          </a:prstGeom>
        </p:spPr>
        <p:txBody>
          <a:bodyPr>
            <a:normAutofit/>
          </a:bodyPr>
          <a:lstStyle/>
          <a:p>
            <a:r>
              <a:rPr sz="4000" dirty="0"/>
              <a:t>Accuracy</a:t>
            </a:r>
          </a:p>
        </p:txBody>
      </p:sp>
    </p:spTree>
    <p:extLst>
      <p:ext uri="{BB962C8B-B14F-4D97-AF65-F5344CB8AC3E}">
        <p14:creationId xmlns:p14="http://schemas.microsoft.com/office/powerpoint/2010/main" val="366827505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droppedImage.pdf" descr="droppedImage.pdf"/>
          <p:cNvPicPr>
            <a:picLocks noChangeAspect="1"/>
          </p:cNvPicPr>
          <p:nvPr/>
        </p:nvPicPr>
        <p:blipFill>
          <a:blip r:embed="rId3"/>
          <a:stretch>
            <a:fillRect/>
          </a:stretch>
        </p:blipFill>
        <p:spPr>
          <a:xfrm>
            <a:off x="3200336" y="1017908"/>
            <a:ext cx="5791328" cy="5355698"/>
          </a:xfrm>
          <a:prstGeom prst="rect">
            <a:avLst/>
          </a:prstGeom>
          <a:ln w="12700">
            <a:miter lim="400000"/>
          </a:ln>
        </p:spPr>
      </p:pic>
      <p:sp>
        <p:nvSpPr>
          <p:cNvPr id="634"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293599431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Word Jumble Puzzles"/>
          <p:cNvSpPr txBox="1">
            <a:spLocks noGrp="1"/>
          </p:cNvSpPr>
          <p:nvPr>
            <p:ph type="title"/>
          </p:nvPr>
        </p:nvSpPr>
        <p:spPr>
          <a:prstGeom prst="rect">
            <a:avLst/>
          </a:prstGeom>
        </p:spPr>
        <p:txBody>
          <a:bodyPr>
            <a:normAutofit/>
          </a:bodyPr>
          <a:lstStyle/>
          <a:p>
            <a:r>
              <a:rPr sz="4000" dirty="0"/>
              <a:t>Word Jumble Puzzles</a:t>
            </a:r>
          </a:p>
        </p:txBody>
      </p:sp>
      <p:sp>
        <p:nvSpPr>
          <p:cNvPr id="639" name="Find as many of the of words in a set as you can:…"/>
          <p:cNvSpPr txBox="1">
            <a:spLocks noGrp="1"/>
          </p:cNvSpPr>
          <p:nvPr>
            <p:ph type="body" sz="half" idx="1"/>
          </p:nvPr>
        </p:nvSpPr>
        <p:spPr>
          <a:xfrm>
            <a:off x="5890617" y="1857375"/>
            <a:ext cx="4670227" cy="4563070"/>
          </a:xfrm>
          <a:prstGeom prst="rect">
            <a:avLst/>
          </a:prstGeom>
        </p:spPr>
        <p:txBody>
          <a:bodyPr>
            <a:normAutofit fontScale="77500" lnSpcReduction="20000"/>
          </a:bodyPr>
          <a:lstStyle/>
          <a:p>
            <a:pPr marL="543799" indent="-349585" defTabSz="357353">
              <a:spcBef>
                <a:spcPts val="1406"/>
              </a:spcBef>
              <a:defRPr sz="3654"/>
            </a:pPr>
            <a:r>
              <a:t>Find as many of the of words in a set as you can:</a:t>
            </a:r>
          </a:p>
          <a:p>
            <a:pPr marL="543799" indent="-349585" defTabSz="357353">
              <a:spcBef>
                <a:spcPts val="1406"/>
              </a:spcBef>
              <a:defRPr sz="3654"/>
            </a:pPr>
            <a:r>
              <a:t>ACHIEVE, ATTAIN, BUILDING, CHAIR, COMPLETE, GREEN, LAMP, MASTER, MUSIC, PLANT, STAPLE, STEREO, STRIVE, SUCCEED, TURTLE</a:t>
            </a:r>
          </a:p>
          <a:p>
            <a:pPr marL="543799" indent="-349585" defTabSz="357353">
              <a:spcBef>
                <a:spcPts val="1406"/>
              </a:spcBef>
              <a:defRPr sz="3654"/>
            </a:pPr>
            <a:r>
              <a:t>Not all of the words listed are in the puzzle!</a:t>
            </a:r>
          </a:p>
        </p:txBody>
      </p:sp>
      <p:pic>
        <p:nvPicPr>
          <p:cNvPr id="640" name="droppedImage.pdf" descr="droppedImage.pdf"/>
          <p:cNvPicPr>
            <a:picLocks noChangeAspect="1"/>
          </p:cNvPicPr>
          <p:nvPr/>
        </p:nvPicPr>
        <p:blipFill>
          <a:blip r:embed="rId3"/>
          <a:stretch>
            <a:fillRect/>
          </a:stretch>
        </p:blipFill>
        <p:spPr>
          <a:xfrm>
            <a:off x="1631156" y="1473062"/>
            <a:ext cx="4182140" cy="4572000"/>
          </a:xfrm>
          <a:prstGeom prst="rect">
            <a:avLst/>
          </a:prstGeom>
          <a:ln w="12700">
            <a:miter lim="400000"/>
          </a:ln>
        </p:spPr>
      </p:pic>
    </p:spTree>
    <p:extLst>
      <p:ext uri="{BB962C8B-B14F-4D97-AF65-F5344CB8AC3E}">
        <p14:creationId xmlns:p14="http://schemas.microsoft.com/office/powerpoint/2010/main" val="33771858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Experimental setup"/>
          <p:cNvSpPr txBox="1">
            <a:spLocks noGrp="1"/>
          </p:cNvSpPr>
          <p:nvPr>
            <p:ph type="title"/>
          </p:nvPr>
        </p:nvSpPr>
        <p:spPr>
          <a:xfrm>
            <a:off x="399673" y="259108"/>
            <a:ext cx="10515600" cy="772052"/>
          </a:xfrm>
          <a:prstGeom prst="rect">
            <a:avLst/>
          </a:prstGeom>
        </p:spPr>
        <p:txBody>
          <a:bodyPr>
            <a:normAutofit/>
          </a:bodyPr>
          <a:lstStyle/>
          <a:p>
            <a:r>
              <a:rPr sz="4000" dirty="0"/>
              <a:t>Experimental setup</a:t>
            </a:r>
          </a:p>
        </p:txBody>
      </p:sp>
      <p:sp>
        <p:nvSpPr>
          <p:cNvPr id="645" name="Different pay rates (just as before)…"/>
          <p:cNvSpPr txBox="1">
            <a:spLocks noGrp="1"/>
          </p:cNvSpPr>
          <p:nvPr>
            <p:ph type="body" idx="1"/>
          </p:nvPr>
        </p:nvSpPr>
        <p:spPr>
          <a:xfrm>
            <a:off x="1041627" y="1137177"/>
            <a:ext cx="9231693" cy="5264322"/>
          </a:xfrm>
          <a:prstGeom prst="rect">
            <a:avLst/>
          </a:prstGeom>
        </p:spPr>
        <p:txBody>
          <a:bodyPr>
            <a:noAutofit/>
          </a:bodyPr>
          <a:lstStyle/>
          <a:p>
            <a:pPr marL="575051" indent="-369676" defTabSz="377890">
              <a:spcBef>
                <a:spcPts val="1547"/>
              </a:spcBef>
              <a:defRPr sz="3864"/>
            </a:pPr>
            <a:r>
              <a:rPr sz="3200" dirty="0"/>
              <a:t>Different pay rates (just as before)</a:t>
            </a:r>
          </a:p>
          <a:p>
            <a:pPr marL="575051" indent="-369676" defTabSz="377890">
              <a:spcBef>
                <a:spcPts val="1547"/>
              </a:spcBef>
              <a:defRPr sz="3864"/>
            </a:pPr>
            <a:r>
              <a:rPr sz="3200" dirty="0"/>
              <a:t>Subjects were told that they would be paid either on a per-grid basis or a per-word basis, or not told anything</a:t>
            </a:r>
          </a:p>
          <a:p>
            <a:pPr marL="575051" indent="-369676" defTabSz="377890">
              <a:spcBef>
                <a:spcPts val="1547"/>
              </a:spcBef>
              <a:defRPr sz="3864"/>
            </a:pPr>
            <a:r>
              <a:rPr sz="3200" dirty="0"/>
              <a:t>quantity = number of puzzles completed quality = fraction of words found per puzzle</a:t>
            </a:r>
          </a:p>
          <a:p>
            <a:pPr marL="575051" indent="-369676" defTabSz="377890">
              <a:spcBef>
                <a:spcPts val="1547"/>
              </a:spcBef>
              <a:defRPr sz="3864"/>
            </a:pPr>
            <a:r>
              <a:rPr sz="3200" dirty="0"/>
              <a:t>Participants could do up to 24 puzzles </a:t>
            </a:r>
          </a:p>
          <a:p>
            <a:pPr marL="575051" indent="-369676" defTabSz="377890">
              <a:spcBef>
                <a:spcPts val="1547"/>
              </a:spcBef>
              <a:defRPr sz="3864"/>
            </a:pPr>
            <a:r>
              <a:rPr sz="3200" dirty="0"/>
              <a:t>320 subjects solved 2736 puzzles, finding 23,440 words</a:t>
            </a:r>
          </a:p>
        </p:txBody>
      </p:sp>
    </p:spTree>
    <p:extLst>
      <p:ext uri="{BB962C8B-B14F-4D97-AF65-F5344CB8AC3E}">
        <p14:creationId xmlns:p14="http://schemas.microsoft.com/office/powerpoint/2010/main" val="372344548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 name="Group"/>
          <p:cNvGrpSpPr/>
          <p:nvPr/>
        </p:nvGrpSpPr>
        <p:grpSpPr>
          <a:xfrm>
            <a:off x="2389644" y="1137177"/>
            <a:ext cx="7412711" cy="5314720"/>
            <a:chOff x="0" y="0"/>
            <a:chExt cx="11309032" cy="9182103"/>
          </a:xfrm>
        </p:grpSpPr>
        <p:pic>
          <p:nvPicPr>
            <p:cNvPr id="647" name="droppedImage.pdf" descr="droppedImage.pdf"/>
            <p:cNvPicPr>
              <a:picLocks noChangeAspect="1"/>
            </p:cNvPicPr>
            <p:nvPr/>
          </p:nvPicPr>
          <p:blipFill>
            <a:blip r:embed="rId3"/>
            <a:stretch>
              <a:fillRect/>
            </a:stretch>
          </p:blipFill>
          <p:spPr>
            <a:xfrm>
              <a:off x="0" y="0"/>
              <a:ext cx="11309033" cy="9182104"/>
            </a:xfrm>
            <a:prstGeom prst="rect">
              <a:avLst/>
            </a:prstGeom>
            <a:ln w="12700" cap="flat">
              <a:noFill/>
              <a:miter lim="400000"/>
            </a:ln>
            <a:effectLst/>
          </p:spPr>
        </p:pic>
        <p:sp>
          <p:nvSpPr>
            <p:cNvPr id="648" name="Rectangle"/>
            <p:cNvSpPr/>
            <p:nvPr/>
          </p:nvSpPr>
          <p:spPr>
            <a:xfrm>
              <a:off x="3558621" y="5016496"/>
              <a:ext cx="6808840" cy="2944364"/>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
        <p:nvSpPr>
          <p:cNvPr id="650" name="Fun v. pay"/>
          <p:cNvSpPr txBox="1">
            <a:spLocks noGrp="1"/>
          </p:cNvSpPr>
          <p:nvPr>
            <p:ph type="title"/>
          </p:nvPr>
        </p:nvSpPr>
        <p:spPr>
          <a:prstGeom prst="rect">
            <a:avLst/>
          </a:prstGeom>
        </p:spPr>
        <p:txBody>
          <a:bodyPr>
            <a:normAutofit/>
          </a:bodyPr>
          <a:lstStyle/>
          <a:p>
            <a:r>
              <a:rPr sz="4000" dirty="0"/>
              <a:t>Fun v. pay</a:t>
            </a:r>
          </a:p>
        </p:txBody>
      </p:sp>
    </p:spTree>
    <p:extLst>
      <p:ext uri="{BB962C8B-B14F-4D97-AF65-F5344CB8AC3E}">
        <p14:creationId xmlns:p14="http://schemas.microsoft.com/office/powerpoint/2010/main" val="40291233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droppedImage.pdf" descr="droppedImage.pdf"/>
          <p:cNvPicPr>
            <a:picLocks noChangeAspect="1"/>
          </p:cNvPicPr>
          <p:nvPr/>
        </p:nvPicPr>
        <p:blipFill>
          <a:blip r:embed="rId3"/>
          <a:stretch>
            <a:fillRect/>
          </a:stretch>
        </p:blipFill>
        <p:spPr>
          <a:xfrm>
            <a:off x="2769881" y="1518138"/>
            <a:ext cx="6294607" cy="4754154"/>
          </a:xfrm>
          <a:prstGeom prst="rect">
            <a:avLst/>
          </a:prstGeom>
          <a:ln w="12700">
            <a:miter lim="400000"/>
          </a:ln>
        </p:spPr>
      </p:pic>
      <p:sp>
        <p:nvSpPr>
          <p:cNvPr id="655" name="Compensation doesn’t affect accuracy"/>
          <p:cNvSpPr txBox="1">
            <a:spLocks noGrp="1"/>
          </p:cNvSpPr>
          <p:nvPr>
            <p:ph type="title"/>
          </p:nvPr>
        </p:nvSpPr>
        <p:spPr>
          <a:prstGeom prst="rect">
            <a:avLst/>
          </a:prstGeom>
        </p:spPr>
        <p:txBody>
          <a:bodyPr>
            <a:normAutofit/>
          </a:bodyPr>
          <a:lstStyle>
            <a:lvl1pPr defTabSz="537463">
              <a:defRPr sz="7728"/>
            </a:lvl1pPr>
          </a:lstStyle>
          <a:p>
            <a:r>
              <a:rPr sz="4000" dirty="0"/>
              <a:t>Compensation doesn’t affect accuracy</a:t>
            </a:r>
          </a:p>
        </p:txBody>
      </p:sp>
    </p:spTree>
    <p:extLst>
      <p:ext uri="{BB962C8B-B14F-4D97-AF65-F5344CB8AC3E}">
        <p14:creationId xmlns:p14="http://schemas.microsoft.com/office/powerpoint/2010/main" val="26873238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droppedImage.pdf" descr="droppedImage.pdf"/>
          <p:cNvPicPr>
            <a:picLocks noChangeAspect="1"/>
          </p:cNvPicPr>
          <p:nvPr/>
        </p:nvPicPr>
        <p:blipFill>
          <a:blip r:embed="rId3"/>
          <a:stretch>
            <a:fillRect/>
          </a:stretch>
        </p:blipFill>
        <p:spPr>
          <a:xfrm>
            <a:off x="2617181" y="1137177"/>
            <a:ext cx="6957638" cy="5098513"/>
          </a:xfrm>
          <a:prstGeom prst="rect">
            <a:avLst/>
          </a:prstGeom>
          <a:ln w="12700">
            <a:miter lim="400000"/>
          </a:ln>
        </p:spPr>
      </p:pic>
      <p:sp>
        <p:nvSpPr>
          <p:cNvPr id="660"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327370686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Findings"/>
          <p:cNvSpPr txBox="1">
            <a:spLocks noGrp="1"/>
          </p:cNvSpPr>
          <p:nvPr>
            <p:ph type="title"/>
          </p:nvPr>
        </p:nvSpPr>
        <p:spPr>
          <a:prstGeom prst="rect">
            <a:avLst/>
          </a:prstGeom>
        </p:spPr>
        <p:txBody>
          <a:bodyPr>
            <a:normAutofit/>
          </a:bodyPr>
          <a:lstStyle/>
          <a:p>
            <a:r>
              <a:rPr sz="4000" dirty="0"/>
              <a:t>Findings</a:t>
            </a:r>
          </a:p>
        </p:txBody>
      </p:sp>
      <p:sp>
        <p:nvSpPr>
          <p:cNvPr id="665" name="Paying subjects elicited higher output than gamification, and increasing pay rate yielded even higher output…"/>
          <p:cNvSpPr txBox="1">
            <a:spLocks noGrp="1"/>
          </p:cNvSpPr>
          <p:nvPr>
            <p:ph type="body" idx="1"/>
          </p:nvPr>
        </p:nvSpPr>
        <p:spPr>
          <a:xfrm>
            <a:off x="1190625" y="1419820"/>
            <a:ext cx="9810750" cy="4018359"/>
          </a:xfrm>
          <a:prstGeom prst="rect">
            <a:avLst/>
          </a:prstGeom>
        </p:spPr>
        <p:txBody>
          <a:bodyPr>
            <a:normAutofit/>
          </a:bodyPr>
          <a:lstStyle/>
          <a:p>
            <a:r>
              <a:rPr sz="3200" dirty="0"/>
              <a:t>Paying subjects elicited higher output than gamification, and increasing pay rate yielded even higher output</a:t>
            </a:r>
          </a:p>
          <a:p>
            <a:r>
              <a:rPr sz="3200" dirty="0"/>
              <a:t>However, paying subjects did not affect their accuracy</a:t>
            </a:r>
          </a:p>
          <a:p>
            <a:r>
              <a:rPr sz="3200" dirty="0"/>
              <a:t>Anchoring effects are significant – the reward you set impacts perceived value</a:t>
            </a:r>
          </a:p>
        </p:txBody>
      </p:sp>
    </p:spTree>
    <p:extLst>
      <p:ext uri="{BB962C8B-B14F-4D97-AF65-F5344CB8AC3E}">
        <p14:creationId xmlns:p14="http://schemas.microsoft.com/office/powerpoint/2010/main" val="55883992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Implications for your tasks?"/>
          <p:cNvSpPr txBox="1">
            <a:spLocks noGrp="1"/>
          </p:cNvSpPr>
          <p:nvPr>
            <p:ph type="title"/>
          </p:nvPr>
        </p:nvSpPr>
        <p:spPr>
          <a:prstGeom prst="rect">
            <a:avLst/>
          </a:prstGeom>
        </p:spPr>
        <p:txBody>
          <a:bodyPr>
            <a:normAutofit/>
          </a:bodyPr>
          <a:lstStyle>
            <a:lvl1pPr defTabSz="537463">
              <a:defRPr sz="7728"/>
            </a:lvl1pPr>
          </a:lstStyle>
          <a:p>
            <a:r>
              <a:rPr sz="4000" dirty="0"/>
              <a:t>Implications for your tasks?</a:t>
            </a:r>
          </a:p>
        </p:txBody>
      </p:sp>
      <p:sp>
        <p:nvSpPr>
          <p:cNvPr id="668" name="When you can use non-financial rewards, like intrinsic motivation, do so, since the quality of work will be the same…"/>
          <p:cNvSpPr txBox="1">
            <a:spLocks noGrp="1"/>
          </p:cNvSpPr>
          <p:nvPr>
            <p:ph type="body" idx="1"/>
          </p:nvPr>
        </p:nvSpPr>
        <p:spPr>
          <a:xfrm>
            <a:off x="1190625" y="1244307"/>
            <a:ext cx="9810750" cy="4018359"/>
          </a:xfrm>
          <a:prstGeom prst="rect">
            <a:avLst/>
          </a:prstGeom>
        </p:spPr>
        <p:txBody>
          <a:bodyPr>
            <a:normAutofit/>
          </a:bodyPr>
          <a:lstStyle/>
          <a:p>
            <a:pPr marL="606304" indent="-389767" defTabSz="398428">
              <a:spcBef>
                <a:spcPts val="1617"/>
              </a:spcBef>
              <a:defRPr sz="4074"/>
            </a:pPr>
            <a:r>
              <a:rPr sz="3200" dirty="0"/>
              <a:t>When you can use non-financial rewards, like intrinsic motivation, do so, since the quality of work will be the same</a:t>
            </a:r>
          </a:p>
          <a:p>
            <a:pPr marL="606304" indent="-389767" defTabSz="398428">
              <a:spcBef>
                <a:spcPts val="1617"/>
              </a:spcBef>
              <a:defRPr sz="4074"/>
            </a:pPr>
            <a:r>
              <a:rPr sz="3200" dirty="0"/>
              <a:t>When you can’t use intrinsic motivation, it might be in your best interest to pay as little as possible.  Your work will be done slower, but quality will be similar.</a:t>
            </a:r>
          </a:p>
          <a:p>
            <a:pPr marL="606304" indent="-389767" defTabSz="398428">
              <a:spcBef>
                <a:spcPts val="1617"/>
              </a:spcBef>
              <a:defRPr sz="4074"/>
            </a:pPr>
            <a:r>
              <a:rPr sz="3200" dirty="0"/>
              <a:t>Is this fair to workers?</a:t>
            </a:r>
          </a:p>
        </p:txBody>
      </p:sp>
    </p:spTree>
    <p:extLst>
      <p:ext uri="{BB962C8B-B14F-4D97-AF65-F5344CB8AC3E}">
        <p14:creationId xmlns:p14="http://schemas.microsoft.com/office/powerpoint/2010/main" val="29236371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droppedImage.png" descr="droppedImage.png"/>
          <p:cNvPicPr>
            <a:picLocks noChangeAspect="1"/>
          </p:cNvPicPr>
          <p:nvPr/>
        </p:nvPicPr>
        <p:blipFill>
          <a:blip r:embed="rId3"/>
          <a:stretch>
            <a:fillRect/>
          </a:stretch>
        </p:blipFill>
        <p:spPr>
          <a:xfrm>
            <a:off x="0" y="-762498"/>
            <a:ext cx="12124267" cy="9552843"/>
          </a:xfrm>
          <a:prstGeom prst="rect">
            <a:avLst/>
          </a:prstGeom>
          <a:ln w="12700">
            <a:miter lim="400000"/>
          </a:ln>
        </p:spPr>
      </p:pic>
      <p:sp>
        <p:nvSpPr>
          <p:cNvPr id="2" name="Rectangle 1">
            <a:extLst>
              <a:ext uri="{FF2B5EF4-FFF2-40B4-BE49-F238E27FC236}">
                <a16:creationId xmlns:a16="http://schemas.microsoft.com/office/drawing/2014/main" id="{90EFDFCF-84FE-2A4E-9BA3-E7F9141A7842}"/>
              </a:ext>
            </a:extLst>
          </p:cNvPr>
          <p:cNvSpPr/>
          <p:nvPr/>
        </p:nvSpPr>
        <p:spPr>
          <a:xfrm>
            <a:off x="8688767" y="6368533"/>
            <a:ext cx="2569934" cy="369332"/>
          </a:xfrm>
          <a:prstGeom prst="rect">
            <a:avLst/>
          </a:prstGeom>
        </p:spPr>
        <p:txBody>
          <a:bodyPr wrap="none">
            <a:spAutoFit/>
          </a:bodyPr>
          <a:lstStyle/>
          <a:p>
            <a:r>
              <a:rPr lang="en-US" u="sng" dirty="0">
                <a:hlinkClick r:id="rId4"/>
              </a:rPr>
              <a:t>http://www.artigo.org</a:t>
            </a:r>
            <a:r>
              <a:rPr lang="en-US" dirty="0"/>
              <a:t> </a:t>
            </a:r>
          </a:p>
        </p:txBody>
      </p:sp>
    </p:spTree>
    <p:extLst>
      <p:ext uri="{BB962C8B-B14F-4D97-AF65-F5344CB8AC3E}">
        <p14:creationId xmlns:p14="http://schemas.microsoft.com/office/powerpoint/2010/main" val="38612341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What do you think?"/>
          <p:cNvSpPr txBox="1">
            <a:spLocks noGrp="1"/>
          </p:cNvSpPr>
          <p:nvPr>
            <p:ph type="title"/>
          </p:nvPr>
        </p:nvSpPr>
        <p:spPr>
          <a:prstGeom prst="rect">
            <a:avLst/>
          </a:prstGeom>
        </p:spPr>
        <p:txBody>
          <a:bodyPr>
            <a:normAutofit/>
          </a:bodyPr>
          <a:lstStyle/>
          <a:p>
            <a:r>
              <a:rPr sz="4000" dirty="0"/>
              <a:t>What do you think?</a:t>
            </a:r>
          </a:p>
        </p:txBody>
      </p:sp>
      <p:sp>
        <p:nvSpPr>
          <p:cNvPr id="671" name="Is studying workers on Mechanical Turk a valid way of studying other labor markets?…"/>
          <p:cNvSpPr txBox="1">
            <a:spLocks noGrp="1"/>
          </p:cNvSpPr>
          <p:nvPr>
            <p:ph type="body" idx="1"/>
          </p:nvPr>
        </p:nvSpPr>
        <p:spPr>
          <a:xfrm>
            <a:off x="1190625" y="1347043"/>
            <a:ext cx="9810750" cy="4018359"/>
          </a:xfrm>
          <a:prstGeom prst="rect">
            <a:avLst/>
          </a:prstGeom>
        </p:spPr>
        <p:txBody>
          <a:bodyPr>
            <a:normAutofit/>
          </a:bodyPr>
          <a:lstStyle/>
          <a:p>
            <a:r>
              <a:rPr sz="3200" dirty="0"/>
              <a:t>Is studying workers on Mechanical Turk a valid way of studying other labor markets?</a:t>
            </a:r>
          </a:p>
          <a:p>
            <a:r>
              <a:rPr sz="3200" dirty="0"/>
              <a:t>What possible confounds are there?</a:t>
            </a:r>
          </a:p>
          <a:p>
            <a:r>
              <a:rPr sz="3200" dirty="0"/>
              <a:t>What could we do to control for them?</a:t>
            </a:r>
          </a:p>
        </p:txBody>
      </p:sp>
      <p:sp>
        <p:nvSpPr>
          <p:cNvPr id="2" name="TextBox 1">
            <a:extLst>
              <a:ext uri="{FF2B5EF4-FFF2-40B4-BE49-F238E27FC236}">
                <a16:creationId xmlns:a16="http://schemas.microsoft.com/office/drawing/2014/main" id="{7A8228EC-B131-9B46-A0AF-0C0B2AF302D1}"/>
              </a:ext>
            </a:extLst>
          </p:cNvPr>
          <p:cNvSpPr txBox="1"/>
          <p:nvPr/>
        </p:nvSpPr>
        <p:spPr>
          <a:xfrm>
            <a:off x="5963478" y="499607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396460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ame stats"/>
          <p:cNvSpPr txBox="1">
            <a:spLocks noGrp="1"/>
          </p:cNvSpPr>
          <p:nvPr>
            <p:ph type="title"/>
          </p:nvPr>
        </p:nvSpPr>
        <p:spPr>
          <a:prstGeom prst="rect">
            <a:avLst/>
          </a:prstGeom>
        </p:spPr>
        <p:txBody>
          <a:bodyPr>
            <a:normAutofit/>
          </a:bodyPr>
          <a:lstStyle/>
          <a:p>
            <a:r>
              <a:rPr sz="4000" dirty="0"/>
              <a:t>Game stats</a:t>
            </a:r>
          </a:p>
        </p:txBody>
      </p:sp>
      <p:sp>
        <p:nvSpPr>
          <p:cNvPr id="2" name="Content Placeholder 1">
            <a:extLst>
              <a:ext uri="{FF2B5EF4-FFF2-40B4-BE49-F238E27FC236}">
                <a16:creationId xmlns:a16="http://schemas.microsoft.com/office/drawing/2014/main" id="{9B6AD324-475A-234A-ABA5-566ABA44360E}"/>
              </a:ext>
            </a:extLst>
          </p:cNvPr>
          <p:cNvSpPr>
            <a:spLocks noGrp="1"/>
          </p:cNvSpPr>
          <p:nvPr>
            <p:ph idx="1"/>
          </p:nvPr>
        </p:nvSpPr>
        <p:spPr/>
        <p:txBody>
          <a:bodyPr/>
          <a:lstStyle/>
          <a:p>
            <a:pPr marL="342900" indent="-342900">
              <a:buFont typeface="Arial" panose="020B0604020202020204" pitchFamily="34" charset="0"/>
              <a:buChar char="•"/>
            </a:pPr>
            <a:r>
              <a:rPr lang="en-US" sz="3200" dirty="0"/>
              <a:t>For 4 months in 2003, 13,630 people played the ESP game, generating 1,271,451 labels for 293,760 different images</a:t>
            </a:r>
          </a:p>
          <a:p>
            <a:pPr marL="342900" indent="-342900">
              <a:buFont typeface="Arial" panose="020B0604020202020204" pitchFamily="34" charset="0"/>
              <a:buChar char="•"/>
            </a:pPr>
            <a:r>
              <a:rPr lang="en-US" sz="3200" dirty="0"/>
              <a:t>3.89 labels/minute from one pair of players</a:t>
            </a:r>
          </a:p>
          <a:p>
            <a:pPr marL="342900" indent="-342900">
              <a:buFont typeface="Arial" panose="020B0604020202020204" pitchFamily="34" charset="0"/>
              <a:buChar char="•"/>
            </a:pPr>
            <a:r>
              <a:rPr lang="en-US" sz="3200" dirty="0"/>
              <a:t>At this rate, 5,000 people playing the game 24 hours a day would label all images on Google (425,000,000 images) with 1 label each in 31 days</a:t>
            </a:r>
          </a:p>
          <a:p>
            <a:pPr marL="342900" indent="-342900">
              <a:buFont typeface="Arial" panose="020B0604020202020204" pitchFamily="34" charset="0"/>
              <a:buChar char="•"/>
            </a:pPr>
            <a:r>
              <a:rPr lang="en-US" sz="3200" dirty="0"/>
              <a:t>In half a year, 6 words could be associated to every image in Google’s index</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4685546"/>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TotalTime>
  <Words>5954</Words>
  <Application>Microsoft Macintosh PowerPoint</Application>
  <PresentationFormat>Widescreen</PresentationFormat>
  <Paragraphs>498</Paragraphs>
  <Slides>80</Slides>
  <Notes>25</Notes>
  <HiddenSlides>20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Helvetica</vt:lpstr>
      <vt:lpstr>Helvetica Neue</vt:lpstr>
      <vt:lpstr>Helvetica Neue Light</vt:lpstr>
      <vt:lpstr>Helvetica Neue Medium</vt:lpstr>
      <vt:lpstr>Lucida Grande</vt:lpstr>
      <vt:lpstr>Open Sans</vt:lpstr>
      <vt:lpstr>Open Sans SemiBold</vt:lpstr>
      <vt:lpstr>Office Theme</vt:lpstr>
      <vt:lpstr>Quality Control Part 1</vt:lpstr>
      <vt:lpstr>Classification System for Human Computation</vt:lpstr>
      <vt:lpstr>Quality Control</vt:lpstr>
      <vt:lpstr>Different Mechanisms for Quality Control</vt:lpstr>
      <vt:lpstr>ESP Game</vt:lpstr>
      <vt:lpstr>Rules</vt:lpstr>
      <vt:lpstr>Taboo Words</vt:lpstr>
      <vt:lpstr>PowerPoint Presentation</vt:lpstr>
      <vt:lpstr>Game stats</vt:lpstr>
      <vt:lpstr>ESP’s Purpose is Good Labels for Search</vt:lpstr>
      <vt:lpstr>Are they any good?</vt:lpstr>
      <vt:lpstr>PowerPoint Presentation</vt:lpstr>
      <vt:lpstr>Original Evaluation</vt:lpstr>
      <vt:lpstr>When is an image done?</vt:lpstr>
      <vt:lpstr>Pre-recorded game play</vt:lpstr>
      <vt:lpstr>Cheating in ESP</vt:lpstr>
      <vt:lpstr>Ground Truth</vt:lpstr>
      <vt:lpstr>Ability to produce labels of expert quality</vt:lpstr>
      <vt:lpstr>Fast and Cheap – But is it Good?</vt:lpstr>
      <vt:lpstr>NLP Annotation</vt:lpstr>
      <vt:lpstr>NLP Annotation</vt:lpstr>
      <vt:lpstr>Affect Recognition</vt:lpstr>
      <vt:lpstr>Affect Recognition Goals</vt:lpstr>
      <vt:lpstr>Word Similarity</vt:lpstr>
      <vt:lpstr>Word Sense Disambiguation</vt:lpstr>
      <vt:lpstr>Recognizing Textual Entailment</vt:lpstr>
      <vt:lpstr>Temporal Annotation</vt:lpstr>
      <vt:lpstr>Experiments</vt:lpstr>
      <vt:lpstr>Correlation</vt:lpstr>
      <vt:lpstr>Kendall tau rank correlation coefficient </vt:lpstr>
      <vt:lpstr>Kendall tau rank correlation coefficient </vt:lpstr>
      <vt:lpstr>Kendall tau rank correlation coefficient </vt:lpstr>
      <vt:lpstr>Fast and Cheap – But is it Good?</vt:lpstr>
      <vt:lpstr>Experiments galore</vt:lpstr>
      <vt:lpstr>Sample sizes</vt:lpstr>
      <vt:lpstr>Agreement with experts increases as we add more Turkers</vt:lpstr>
      <vt:lpstr>Accuracy of individual annotators</vt:lpstr>
      <vt:lpstr>Calibrate the Turkers</vt:lpstr>
      <vt:lpstr>Weighted votes</vt:lpstr>
      <vt:lpstr>Limitations?</vt:lpstr>
      <vt:lpstr>Limitations</vt:lpstr>
      <vt:lpstr>QC: Second-pass review</vt:lpstr>
      <vt:lpstr>PowerPoint Presentation</vt:lpstr>
      <vt:lpstr>PowerPoint Presentation</vt:lpstr>
      <vt:lpstr>PowerPoint Presentation</vt:lpstr>
      <vt:lpstr>The art of designing good HITs</vt:lpstr>
      <vt:lpstr>Crowdsourcing works for tasks that are</vt:lpstr>
      <vt:lpstr>Crowdsourcing works for tasks that are</vt:lpstr>
      <vt:lpstr>Guidelines for your own tasks</vt:lpstr>
      <vt:lpstr>Guidelines for your own tasks</vt:lpstr>
      <vt:lpstr>Guidelines for your own tasks</vt:lpstr>
      <vt:lpstr>Guidelines for your own tasks</vt:lpstr>
      <vt:lpstr>Guidelines for your own tasks</vt:lpstr>
      <vt:lpstr>Example HIT design: Reading Comprehension to evaluate Machine Translation systems</vt:lpstr>
      <vt:lpstr>Evaluating Machine Translation</vt:lpstr>
      <vt:lpstr>Evaluating Machine Translation</vt:lpstr>
      <vt:lpstr>PowerPoint Presentation</vt:lpstr>
      <vt:lpstr>PowerPoint Presentation</vt:lpstr>
      <vt:lpstr>PowerPoint Presentation</vt:lpstr>
      <vt:lpstr>PowerPoint Presentation</vt:lpstr>
      <vt:lpstr>Different Mechanisms for Quality Control</vt:lpstr>
      <vt:lpstr>Does pay impact quality?</vt:lpstr>
      <vt:lpstr>Different pay schemes</vt:lpstr>
      <vt:lpstr>Is that the whole story?</vt:lpstr>
      <vt:lpstr>Financial Incentives and the “Performance of Crowds”</vt:lpstr>
      <vt:lpstr>Impact of compensation</vt:lpstr>
      <vt:lpstr>Re-order Traffic Images</vt:lpstr>
      <vt:lpstr>Payment scheme</vt:lpstr>
      <vt:lpstr>Reorder Traffic Images</vt:lpstr>
      <vt:lpstr>Number of tasks done</vt:lpstr>
      <vt:lpstr>Accuracy</vt:lpstr>
      <vt:lpstr>Perceived Value</vt:lpstr>
      <vt:lpstr>Word Jumble Puzzles</vt:lpstr>
      <vt:lpstr>Experimental setup</vt:lpstr>
      <vt:lpstr>Fun v. pay</vt:lpstr>
      <vt:lpstr>Compensation doesn’t affect accuracy</vt:lpstr>
      <vt:lpstr>Perceived Value</vt:lpstr>
      <vt:lpstr>Findings</vt:lpstr>
      <vt:lpstr>Implications for your tasks?</vt:lpstr>
      <vt:lpstr>What do you think?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Control Part 1</dc:title>
  <dc:creator>Callison-Burch, Christopher</dc:creator>
  <cp:lastModifiedBy>Callison-Burch, Christopher</cp:lastModifiedBy>
  <cp:revision>13</cp:revision>
  <dcterms:created xsi:type="dcterms:W3CDTF">2021-03-04T17:24:53Z</dcterms:created>
  <dcterms:modified xsi:type="dcterms:W3CDTF">2021-03-04T19:14:21Z</dcterms:modified>
</cp:coreProperties>
</file>